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handoutMasterIdLst>
    <p:handoutMasterId r:id="rId31"/>
  </p:handoutMasterIdLst>
  <p:sldIdLst>
    <p:sldId id="469" r:id="rId2"/>
    <p:sldId id="499" r:id="rId3"/>
    <p:sldId id="481" r:id="rId4"/>
    <p:sldId id="495" r:id="rId5"/>
    <p:sldId id="496" r:id="rId6"/>
    <p:sldId id="497" r:id="rId7"/>
    <p:sldId id="494" r:id="rId8"/>
    <p:sldId id="474" r:id="rId9"/>
    <p:sldId id="479" r:id="rId10"/>
    <p:sldId id="476" r:id="rId11"/>
    <p:sldId id="478" r:id="rId12"/>
    <p:sldId id="487" r:id="rId13"/>
    <p:sldId id="475" r:id="rId14"/>
    <p:sldId id="472" r:id="rId15"/>
    <p:sldId id="488" r:id="rId16"/>
    <p:sldId id="482" r:id="rId17"/>
    <p:sldId id="493" r:id="rId18"/>
    <p:sldId id="483" r:id="rId19"/>
    <p:sldId id="484" r:id="rId20"/>
    <p:sldId id="485" r:id="rId21"/>
    <p:sldId id="500" r:id="rId22"/>
    <p:sldId id="501" r:id="rId23"/>
    <p:sldId id="502" r:id="rId24"/>
    <p:sldId id="503" r:id="rId25"/>
    <p:sldId id="504" r:id="rId26"/>
    <p:sldId id="506" r:id="rId27"/>
    <p:sldId id="505" r:id="rId28"/>
    <p:sldId id="498" r:id="rId29"/>
  </p:sldIdLst>
  <p:sldSz cx="9144000" cy="6858000" type="screen4x3"/>
  <p:notesSz cx="6889750" cy="9607550"/>
  <p:defaultTextStyle>
    <a:defPPr>
      <a:defRPr lang="zh-TW"/>
    </a:defPPr>
    <a:lvl1pPr algn="l" rtl="0" fontAlgn="base">
      <a:spcBef>
        <a:spcPct val="0"/>
      </a:spcBef>
      <a:spcAft>
        <a:spcPct val="0"/>
      </a:spcAft>
      <a:defRPr kumimoji="1" kern="1200">
        <a:solidFill>
          <a:schemeClr val="tx1"/>
        </a:solidFill>
        <a:latin typeface="Arial" charset="0"/>
        <a:ea typeface="王漢宗特黑體繁"/>
        <a:cs typeface="王漢宗特黑體繁"/>
      </a:defRPr>
    </a:lvl1pPr>
    <a:lvl2pPr marL="457200" algn="l" rtl="0" fontAlgn="base">
      <a:spcBef>
        <a:spcPct val="0"/>
      </a:spcBef>
      <a:spcAft>
        <a:spcPct val="0"/>
      </a:spcAft>
      <a:defRPr kumimoji="1" kern="1200">
        <a:solidFill>
          <a:schemeClr val="tx1"/>
        </a:solidFill>
        <a:latin typeface="Arial" charset="0"/>
        <a:ea typeface="王漢宗特黑體繁"/>
        <a:cs typeface="王漢宗特黑體繁"/>
      </a:defRPr>
    </a:lvl2pPr>
    <a:lvl3pPr marL="914400" algn="l" rtl="0" fontAlgn="base">
      <a:spcBef>
        <a:spcPct val="0"/>
      </a:spcBef>
      <a:spcAft>
        <a:spcPct val="0"/>
      </a:spcAft>
      <a:defRPr kumimoji="1" kern="1200">
        <a:solidFill>
          <a:schemeClr val="tx1"/>
        </a:solidFill>
        <a:latin typeface="Arial" charset="0"/>
        <a:ea typeface="王漢宗特黑體繁"/>
        <a:cs typeface="王漢宗特黑體繁"/>
      </a:defRPr>
    </a:lvl3pPr>
    <a:lvl4pPr marL="1371600" algn="l" rtl="0" fontAlgn="base">
      <a:spcBef>
        <a:spcPct val="0"/>
      </a:spcBef>
      <a:spcAft>
        <a:spcPct val="0"/>
      </a:spcAft>
      <a:defRPr kumimoji="1" kern="1200">
        <a:solidFill>
          <a:schemeClr val="tx1"/>
        </a:solidFill>
        <a:latin typeface="Arial" charset="0"/>
        <a:ea typeface="王漢宗特黑體繁"/>
        <a:cs typeface="王漢宗特黑體繁"/>
      </a:defRPr>
    </a:lvl4pPr>
    <a:lvl5pPr marL="1828800" algn="l" rtl="0" fontAlgn="base">
      <a:spcBef>
        <a:spcPct val="0"/>
      </a:spcBef>
      <a:spcAft>
        <a:spcPct val="0"/>
      </a:spcAft>
      <a:defRPr kumimoji="1" kern="1200">
        <a:solidFill>
          <a:schemeClr val="tx1"/>
        </a:solidFill>
        <a:latin typeface="Arial" charset="0"/>
        <a:ea typeface="王漢宗特黑體繁"/>
        <a:cs typeface="王漢宗特黑體繁"/>
      </a:defRPr>
    </a:lvl5pPr>
    <a:lvl6pPr marL="2286000" algn="l" defTabSz="914400" rtl="0" eaLnBrk="1" latinLnBrk="0" hangingPunct="1">
      <a:defRPr kumimoji="1" kern="1200">
        <a:solidFill>
          <a:schemeClr val="tx1"/>
        </a:solidFill>
        <a:latin typeface="Arial" charset="0"/>
        <a:ea typeface="王漢宗特黑體繁"/>
        <a:cs typeface="王漢宗特黑體繁"/>
      </a:defRPr>
    </a:lvl6pPr>
    <a:lvl7pPr marL="2743200" algn="l" defTabSz="914400" rtl="0" eaLnBrk="1" latinLnBrk="0" hangingPunct="1">
      <a:defRPr kumimoji="1" kern="1200">
        <a:solidFill>
          <a:schemeClr val="tx1"/>
        </a:solidFill>
        <a:latin typeface="Arial" charset="0"/>
        <a:ea typeface="王漢宗特黑體繁"/>
        <a:cs typeface="王漢宗特黑體繁"/>
      </a:defRPr>
    </a:lvl7pPr>
    <a:lvl8pPr marL="3200400" algn="l" defTabSz="914400" rtl="0" eaLnBrk="1" latinLnBrk="0" hangingPunct="1">
      <a:defRPr kumimoji="1" kern="1200">
        <a:solidFill>
          <a:schemeClr val="tx1"/>
        </a:solidFill>
        <a:latin typeface="Arial" charset="0"/>
        <a:ea typeface="王漢宗特黑體繁"/>
        <a:cs typeface="王漢宗特黑體繁"/>
      </a:defRPr>
    </a:lvl8pPr>
    <a:lvl9pPr marL="3657600" algn="l" defTabSz="914400" rtl="0" eaLnBrk="1" latinLnBrk="0" hangingPunct="1">
      <a:defRPr kumimoji="1" kern="1200">
        <a:solidFill>
          <a:schemeClr val="tx1"/>
        </a:solidFill>
        <a:latin typeface="Arial" charset="0"/>
        <a:ea typeface="王漢宗特黑體繁"/>
        <a:cs typeface="王漢宗特黑體繁"/>
      </a:defRPr>
    </a:lvl9pPr>
  </p:defaultTextStyle>
  <p:extLst>
    <p:ext uri="{EFAFB233-063F-42B5-8137-9DF3F51BA10A}">
      <p15:sldGuideLst xmlns:p15="http://schemas.microsoft.com/office/powerpoint/2012/main">
        <p15:guide id="1" orient="horz" pos="1979">
          <p15:clr>
            <a:srgbClr val="A4A3A4"/>
          </p15:clr>
        </p15:guide>
        <p15:guide id="2" pos="2880">
          <p15:clr>
            <a:srgbClr val="A4A3A4"/>
          </p15:clr>
        </p15:guide>
      </p15:sldGuideLst>
    </p:ext>
    <p:ext uri="{2D200454-40CA-4A62-9FC3-DE9A4176ACB9}">
      <p15:notesGuideLst xmlns:p15="http://schemas.microsoft.com/office/powerpoint/2012/main">
        <p15:guide id="1" orient="horz" pos="3026">
          <p15:clr>
            <a:srgbClr val="A4A3A4"/>
          </p15:clr>
        </p15:guide>
        <p15:guide id="2" pos="217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CC"/>
    <a:srgbClr val="CCCCFF"/>
    <a:srgbClr val="660066"/>
    <a:srgbClr val="FF00FF"/>
    <a:srgbClr val="CCFFFF"/>
    <a:srgbClr val="66FFFF"/>
    <a:srgbClr val="FFFFCC"/>
    <a:srgbClr val="E3F2C7"/>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710" autoAdjust="0"/>
  </p:normalViewPr>
  <p:slideViewPr>
    <p:cSldViewPr>
      <p:cViewPr varScale="1">
        <p:scale>
          <a:sx n="74" d="100"/>
          <a:sy n="74" d="100"/>
        </p:scale>
        <p:origin x="1572" y="84"/>
      </p:cViewPr>
      <p:guideLst>
        <p:guide orient="horz" pos="1979"/>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98" d="100"/>
        <a:sy n="198" d="100"/>
      </p:scale>
      <p:origin x="0" y="16506"/>
    </p:cViewPr>
  </p:sorterViewPr>
  <p:notesViewPr>
    <p:cSldViewPr showGuides="1">
      <p:cViewPr varScale="1">
        <p:scale>
          <a:sx n="84" d="100"/>
          <a:sy n="84" d="100"/>
        </p:scale>
        <p:origin x="-3882" y="-84"/>
      </p:cViewPr>
      <p:guideLst>
        <p:guide orient="horz" pos="3026"/>
        <p:guide pos="217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13"/>
    </mc:Choice>
    <mc:Fallback>
      <c:style val="13"/>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工作表1!$G$23</c:f>
              <c:strCache>
                <c:ptCount val="1"/>
                <c:pt idx="0">
                  <c:v>男</c:v>
                </c:pt>
              </c:strCache>
            </c:strRef>
          </c:tx>
          <c:spPr>
            <a:solidFill>
              <a:schemeClr val="accent6">
                <a:lumMod val="40000"/>
                <a:lumOff val="6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工作表1!$H$22:$M$22</c:f>
              <c:strCache>
                <c:ptCount val="6"/>
                <c:pt idx="0">
                  <c:v>100年</c:v>
                </c:pt>
                <c:pt idx="1">
                  <c:v>105年</c:v>
                </c:pt>
                <c:pt idx="2">
                  <c:v>110年</c:v>
                </c:pt>
                <c:pt idx="3">
                  <c:v>115年</c:v>
                </c:pt>
                <c:pt idx="4">
                  <c:v>120年</c:v>
                </c:pt>
                <c:pt idx="5">
                  <c:v>125年</c:v>
                </c:pt>
              </c:strCache>
            </c:strRef>
          </c:cat>
          <c:val>
            <c:numRef>
              <c:f>工作表1!$H$23:$M$23</c:f>
              <c:numCache>
                <c:formatCode>_-* #,##0_-;\-* #,##0_-;_-* "-"??_-;_-@_-</c:formatCode>
                <c:ptCount val="6"/>
                <c:pt idx="0">
                  <c:v>190454</c:v>
                </c:pt>
                <c:pt idx="1">
                  <c:v>219188</c:v>
                </c:pt>
                <c:pt idx="2">
                  <c:v>245975</c:v>
                </c:pt>
                <c:pt idx="3">
                  <c:v>278584</c:v>
                </c:pt>
                <c:pt idx="4">
                  <c:v>318847</c:v>
                </c:pt>
                <c:pt idx="5">
                  <c:v>367903</c:v>
                </c:pt>
              </c:numCache>
            </c:numRef>
          </c:val>
        </c:ser>
        <c:ser>
          <c:idx val="1"/>
          <c:order val="1"/>
          <c:tx>
            <c:strRef>
              <c:f>工作表1!$G$24</c:f>
              <c:strCache>
                <c:ptCount val="1"/>
                <c:pt idx="0">
                  <c:v>女</c:v>
                </c:pt>
              </c:strCache>
            </c:strRef>
          </c:tx>
          <c:spPr>
            <a:solidFill>
              <a:schemeClr val="accent4">
                <a:lumMod val="40000"/>
                <a:lumOff val="60000"/>
              </a:schemeClr>
            </a:solidFill>
          </c:spPr>
          <c:invertIfNegative val="0"/>
          <c:dLbls>
            <c:spPr>
              <a:noFill/>
              <a:ln>
                <a:noFill/>
              </a:ln>
              <a:effectLst/>
            </c:spPr>
            <c:txPr>
              <a:bodyPr/>
              <a:lstStyle/>
              <a:p>
                <a:pPr>
                  <a:defRPr b="1">
                    <a:solidFill>
                      <a:srgbClr val="C00000"/>
                    </a:solidFill>
                  </a:defRPr>
                </a:pPr>
                <a:endParaRPr lang="zh-HK"/>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工作表1!$H$22:$M$22</c:f>
              <c:strCache>
                <c:ptCount val="6"/>
                <c:pt idx="0">
                  <c:v>100年</c:v>
                </c:pt>
                <c:pt idx="1">
                  <c:v>105年</c:v>
                </c:pt>
                <c:pt idx="2">
                  <c:v>110年</c:v>
                </c:pt>
                <c:pt idx="3">
                  <c:v>115年</c:v>
                </c:pt>
                <c:pt idx="4">
                  <c:v>120年</c:v>
                </c:pt>
                <c:pt idx="5">
                  <c:v>125年</c:v>
                </c:pt>
              </c:strCache>
            </c:strRef>
          </c:cat>
          <c:val>
            <c:numRef>
              <c:f>工作表1!$H$24:$M$24</c:f>
              <c:numCache>
                <c:formatCode>_-* #,##0_-;\-* #,##0_-;_-* "-"??_-;_-@_-</c:formatCode>
                <c:ptCount val="6"/>
                <c:pt idx="0">
                  <c:v>258074</c:v>
                </c:pt>
                <c:pt idx="1">
                  <c:v>323084</c:v>
                </c:pt>
                <c:pt idx="2">
                  <c:v>395367</c:v>
                </c:pt>
                <c:pt idx="3">
                  <c:v>479957</c:v>
                </c:pt>
                <c:pt idx="4">
                  <c:v>581647</c:v>
                </c:pt>
                <c:pt idx="5">
                  <c:v>710918</c:v>
                </c:pt>
              </c:numCache>
            </c:numRef>
          </c:val>
        </c:ser>
        <c:dLbls>
          <c:showLegendKey val="0"/>
          <c:showVal val="0"/>
          <c:showCatName val="0"/>
          <c:showSerName val="0"/>
          <c:showPercent val="0"/>
          <c:showBubbleSize val="0"/>
        </c:dLbls>
        <c:gapWidth val="150"/>
        <c:shape val="box"/>
        <c:axId val="298506432"/>
        <c:axId val="298506992"/>
        <c:axId val="0"/>
      </c:bar3DChart>
      <c:catAx>
        <c:axId val="298506432"/>
        <c:scaling>
          <c:orientation val="minMax"/>
        </c:scaling>
        <c:delete val="0"/>
        <c:axPos val="b"/>
        <c:numFmt formatCode="General" sourceLinked="0"/>
        <c:majorTickMark val="out"/>
        <c:minorTickMark val="none"/>
        <c:tickLblPos val="nextTo"/>
        <c:crossAx val="298506992"/>
        <c:crosses val="autoZero"/>
        <c:auto val="1"/>
        <c:lblAlgn val="ctr"/>
        <c:lblOffset val="100"/>
        <c:noMultiLvlLbl val="0"/>
      </c:catAx>
      <c:valAx>
        <c:axId val="298506992"/>
        <c:scaling>
          <c:orientation val="minMax"/>
        </c:scaling>
        <c:delete val="0"/>
        <c:axPos val="l"/>
        <c:numFmt formatCode="_-* #,##0_-;\-* #,##0_-;_-* &quot;-&quot;??_-;_-@_-" sourceLinked="1"/>
        <c:majorTickMark val="out"/>
        <c:minorTickMark val="none"/>
        <c:tickLblPos val="nextTo"/>
        <c:crossAx val="298506432"/>
        <c:crosses val="autoZero"/>
        <c:crossBetween val="between"/>
      </c:valAx>
    </c:plotArea>
    <c:legend>
      <c:legendPos val="r"/>
      <c:layout/>
      <c:overlay val="0"/>
    </c:legend>
    <c:plotVisOnly val="1"/>
    <c:dispBlanksAs val="gap"/>
    <c:showDLblsOverMax val="0"/>
  </c:chart>
  <c:txPr>
    <a:bodyPr/>
    <a:lstStyle/>
    <a:p>
      <a:pPr>
        <a:defRPr sz="1400">
          <a:latin typeface="微軟正黑體" panose="020B0604030504040204" pitchFamily="34" charset="-120"/>
          <a:ea typeface="微軟正黑體" panose="020B0604030504040204" pitchFamily="34" charset="-120"/>
        </a:defRPr>
      </a:pPr>
      <a:endParaRPr lang="zh-HK"/>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4B73A0-CE06-40E2-B2E6-21D12D1EF0E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zh-TW" altLang="en-US"/>
        </a:p>
      </dgm:t>
    </dgm:pt>
    <dgm:pt modelId="{B73D5CA7-E16D-47F0-86EA-034B59A8E4FC}">
      <dgm:prSet custT="1"/>
      <dgm:spPr>
        <a:solidFill>
          <a:schemeClr val="accent3">
            <a:lumMod val="20000"/>
            <a:lumOff val="80000"/>
          </a:schemeClr>
        </a:solidFill>
      </dgm:spPr>
      <dgm:t>
        <a:bodyPr/>
        <a:lstStyle/>
        <a:p>
          <a:pPr rtl="0"/>
          <a:r>
            <a:rPr lang="zh-TW" altLang="en-US" sz="2800" b="1" dirty="0" smtClean="0">
              <a:solidFill>
                <a:schemeClr val="tx1"/>
              </a:solidFill>
              <a:latin typeface="標楷體" panose="03000509000000000000" pitchFamily="65" charset="-120"/>
              <a:ea typeface="標楷體" panose="03000509000000000000" pitchFamily="65" charset="-120"/>
            </a:rPr>
            <a:t>提升因失能或疾病特性致外出就醫不便患者之醫療照護可近性。</a:t>
          </a:r>
          <a:endParaRPr lang="zh-TW" altLang="en-US" sz="2800" b="1" dirty="0">
            <a:solidFill>
              <a:schemeClr val="tx1"/>
            </a:solidFill>
            <a:latin typeface="標楷體" panose="03000509000000000000" pitchFamily="65" charset="-120"/>
            <a:ea typeface="標楷體" panose="03000509000000000000" pitchFamily="65" charset="-120"/>
          </a:endParaRPr>
        </a:p>
      </dgm:t>
    </dgm:pt>
    <dgm:pt modelId="{CC1768D2-0520-400A-943F-3242BD06F929}" type="parTrans" cxnId="{3832A827-9368-4C85-B0DB-128060A2B6F5}">
      <dgm:prSet/>
      <dgm:spPr/>
      <dgm:t>
        <a:bodyPr/>
        <a:lstStyle/>
        <a:p>
          <a:endParaRPr lang="zh-TW" altLang="en-US" sz="2000" b="1">
            <a:solidFill>
              <a:schemeClr val="tx1"/>
            </a:solidFill>
            <a:latin typeface="+mj-ea"/>
            <a:ea typeface="+mj-ea"/>
          </a:endParaRPr>
        </a:p>
      </dgm:t>
    </dgm:pt>
    <dgm:pt modelId="{F4BA6925-68E4-433D-8B66-1BAEAB200F64}" type="sibTrans" cxnId="{3832A827-9368-4C85-B0DB-128060A2B6F5}">
      <dgm:prSet/>
      <dgm:spPr/>
      <dgm:t>
        <a:bodyPr/>
        <a:lstStyle/>
        <a:p>
          <a:endParaRPr lang="zh-TW" altLang="en-US" sz="2000" b="1">
            <a:solidFill>
              <a:schemeClr val="tx1"/>
            </a:solidFill>
            <a:latin typeface="+mj-ea"/>
            <a:ea typeface="+mj-ea"/>
          </a:endParaRPr>
        </a:p>
      </dgm:t>
    </dgm:pt>
    <dgm:pt modelId="{4FE5F2B8-C2AD-4082-8B37-5CEEAB61D06E}">
      <dgm:prSet custT="1"/>
      <dgm:spPr>
        <a:solidFill>
          <a:schemeClr val="accent5">
            <a:lumMod val="40000"/>
            <a:lumOff val="60000"/>
          </a:schemeClr>
        </a:solidFill>
      </dgm:spPr>
      <dgm:t>
        <a:bodyPr/>
        <a:lstStyle/>
        <a:p>
          <a:pPr rtl="0"/>
          <a:r>
            <a:rPr lang="zh-TW" altLang="en-US" sz="2800" b="1" smtClean="0">
              <a:solidFill>
                <a:schemeClr val="tx1"/>
              </a:solidFill>
              <a:latin typeface="標楷體" panose="03000509000000000000" pitchFamily="65" charset="-120"/>
              <a:ea typeface="標楷體" panose="03000509000000000000" pitchFamily="65" charset="-120"/>
            </a:rPr>
            <a:t>鼓勵醫事服務機構連結社區照護網絡，提供住院替代服務，降低住院日數或減少不必要之社會性住院。</a:t>
          </a:r>
          <a:endParaRPr lang="zh-TW" altLang="en-US" sz="2800" b="1">
            <a:solidFill>
              <a:schemeClr val="tx1"/>
            </a:solidFill>
            <a:latin typeface="標楷體" panose="03000509000000000000" pitchFamily="65" charset="-120"/>
            <a:ea typeface="標楷體" panose="03000509000000000000" pitchFamily="65" charset="-120"/>
          </a:endParaRPr>
        </a:p>
      </dgm:t>
    </dgm:pt>
    <dgm:pt modelId="{96344A32-D997-4D36-9605-AB88C757550C}" type="parTrans" cxnId="{A0B49AD6-CF29-4191-80EE-9983176029FA}">
      <dgm:prSet/>
      <dgm:spPr/>
      <dgm:t>
        <a:bodyPr/>
        <a:lstStyle/>
        <a:p>
          <a:endParaRPr lang="zh-TW" altLang="en-US" sz="2000" b="1">
            <a:solidFill>
              <a:schemeClr val="tx1"/>
            </a:solidFill>
            <a:latin typeface="+mj-ea"/>
            <a:ea typeface="+mj-ea"/>
          </a:endParaRPr>
        </a:p>
      </dgm:t>
    </dgm:pt>
    <dgm:pt modelId="{9B3AEC7C-8B3D-4DB9-8734-5590A96BC5BB}" type="sibTrans" cxnId="{A0B49AD6-CF29-4191-80EE-9983176029FA}">
      <dgm:prSet/>
      <dgm:spPr/>
      <dgm:t>
        <a:bodyPr/>
        <a:lstStyle/>
        <a:p>
          <a:endParaRPr lang="zh-TW" altLang="en-US" sz="2000" b="1">
            <a:solidFill>
              <a:schemeClr val="tx1"/>
            </a:solidFill>
            <a:latin typeface="+mj-ea"/>
            <a:ea typeface="+mj-ea"/>
          </a:endParaRPr>
        </a:p>
      </dgm:t>
    </dgm:pt>
    <dgm:pt modelId="{2A24FDFD-3759-4850-AFAD-8039BBD5C88E}">
      <dgm:prSet custT="1"/>
      <dgm:spPr>
        <a:solidFill>
          <a:srgbClr val="FFCCCC"/>
        </a:solidFill>
      </dgm:spPr>
      <dgm:t>
        <a:bodyPr/>
        <a:lstStyle/>
        <a:p>
          <a:pPr rtl="0"/>
          <a:r>
            <a:rPr lang="zh-TW" altLang="en-US" sz="2800" b="1" dirty="0" smtClean="0">
              <a:solidFill>
                <a:schemeClr val="tx1"/>
              </a:solidFill>
              <a:latin typeface="標楷體" panose="03000509000000000000" pitchFamily="65" charset="-120"/>
              <a:ea typeface="標楷體" panose="03000509000000000000" pitchFamily="65" charset="-120"/>
            </a:rPr>
            <a:t>改善現行不同類型居家醫療照護片段式的服務模式，以提供病人整合性之全人照護。</a:t>
          </a:r>
          <a:endParaRPr lang="zh-TW" altLang="en-US" sz="2800" b="1" dirty="0">
            <a:solidFill>
              <a:schemeClr val="tx1"/>
            </a:solidFill>
            <a:latin typeface="標楷體" panose="03000509000000000000" pitchFamily="65" charset="-120"/>
            <a:ea typeface="標楷體" panose="03000509000000000000" pitchFamily="65" charset="-120"/>
          </a:endParaRPr>
        </a:p>
      </dgm:t>
    </dgm:pt>
    <dgm:pt modelId="{56728BA1-760F-413F-8AFF-66799CCF8B5B}" type="parTrans" cxnId="{EEF4F7E6-B0E8-4C31-86C7-191455DBDA1F}">
      <dgm:prSet/>
      <dgm:spPr/>
      <dgm:t>
        <a:bodyPr/>
        <a:lstStyle/>
        <a:p>
          <a:endParaRPr lang="zh-TW" altLang="en-US" sz="2000" b="1">
            <a:solidFill>
              <a:schemeClr val="tx1"/>
            </a:solidFill>
            <a:latin typeface="+mj-ea"/>
            <a:ea typeface="+mj-ea"/>
          </a:endParaRPr>
        </a:p>
      </dgm:t>
    </dgm:pt>
    <dgm:pt modelId="{482F0CFA-90AD-4155-AA2C-2ABED42AEEF1}" type="sibTrans" cxnId="{EEF4F7E6-B0E8-4C31-86C7-191455DBDA1F}">
      <dgm:prSet/>
      <dgm:spPr/>
      <dgm:t>
        <a:bodyPr/>
        <a:lstStyle/>
        <a:p>
          <a:endParaRPr lang="zh-TW" altLang="en-US" sz="2000" b="1">
            <a:solidFill>
              <a:schemeClr val="tx1"/>
            </a:solidFill>
            <a:latin typeface="+mj-ea"/>
            <a:ea typeface="+mj-ea"/>
          </a:endParaRPr>
        </a:p>
      </dgm:t>
    </dgm:pt>
    <dgm:pt modelId="{6212D869-C646-4018-BCE7-65A2C9D9AD85}" type="pres">
      <dgm:prSet presAssocID="{6A4B73A0-CE06-40E2-B2E6-21D12D1EF0EB}" presName="linear" presStyleCnt="0">
        <dgm:presLayoutVars>
          <dgm:dir/>
          <dgm:animLvl val="lvl"/>
          <dgm:resizeHandles val="exact"/>
        </dgm:presLayoutVars>
      </dgm:prSet>
      <dgm:spPr/>
      <dgm:t>
        <a:bodyPr/>
        <a:lstStyle/>
        <a:p>
          <a:endParaRPr lang="zh-TW" altLang="en-US"/>
        </a:p>
      </dgm:t>
    </dgm:pt>
    <dgm:pt modelId="{E0142C4E-8D48-4EB9-B0F7-261EF362E762}" type="pres">
      <dgm:prSet presAssocID="{B73D5CA7-E16D-47F0-86EA-034B59A8E4FC}" presName="parentLin" presStyleCnt="0"/>
      <dgm:spPr/>
    </dgm:pt>
    <dgm:pt modelId="{96E1FE75-CE0F-43A7-BA12-953E65808A89}" type="pres">
      <dgm:prSet presAssocID="{B73D5CA7-E16D-47F0-86EA-034B59A8E4FC}" presName="parentLeftMargin" presStyleLbl="node1" presStyleIdx="0" presStyleCnt="3"/>
      <dgm:spPr/>
      <dgm:t>
        <a:bodyPr/>
        <a:lstStyle/>
        <a:p>
          <a:endParaRPr lang="zh-TW" altLang="en-US"/>
        </a:p>
      </dgm:t>
    </dgm:pt>
    <dgm:pt modelId="{62C5F4EA-3153-468E-AE60-CEDB579FED15}" type="pres">
      <dgm:prSet presAssocID="{B73D5CA7-E16D-47F0-86EA-034B59A8E4FC}" presName="parentText" presStyleLbl="node1" presStyleIdx="0" presStyleCnt="3">
        <dgm:presLayoutVars>
          <dgm:chMax val="0"/>
          <dgm:bulletEnabled val="1"/>
        </dgm:presLayoutVars>
      </dgm:prSet>
      <dgm:spPr/>
      <dgm:t>
        <a:bodyPr/>
        <a:lstStyle/>
        <a:p>
          <a:endParaRPr lang="zh-TW" altLang="en-US"/>
        </a:p>
      </dgm:t>
    </dgm:pt>
    <dgm:pt modelId="{8B31EBDE-27D9-4395-AD02-88CD69947B98}" type="pres">
      <dgm:prSet presAssocID="{B73D5CA7-E16D-47F0-86EA-034B59A8E4FC}" presName="negativeSpace" presStyleCnt="0"/>
      <dgm:spPr/>
    </dgm:pt>
    <dgm:pt modelId="{E8B3615D-0D8F-4DB0-8C0F-A7E669F8586C}" type="pres">
      <dgm:prSet presAssocID="{B73D5CA7-E16D-47F0-86EA-034B59A8E4FC}" presName="childText" presStyleLbl="conFgAcc1" presStyleIdx="0" presStyleCnt="3">
        <dgm:presLayoutVars>
          <dgm:bulletEnabled val="1"/>
        </dgm:presLayoutVars>
      </dgm:prSet>
      <dgm:spPr/>
    </dgm:pt>
    <dgm:pt modelId="{360B97A6-476F-4728-B205-3133FE592D8F}" type="pres">
      <dgm:prSet presAssocID="{F4BA6925-68E4-433D-8B66-1BAEAB200F64}" presName="spaceBetweenRectangles" presStyleCnt="0"/>
      <dgm:spPr/>
    </dgm:pt>
    <dgm:pt modelId="{022976FD-5E20-4FCA-9913-845AA1CE8494}" type="pres">
      <dgm:prSet presAssocID="{4FE5F2B8-C2AD-4082-8B37-5CEEAB61D06E}" presName="parentLin" presStyleCnt="0"/>
      <dgm:spPr/>
    </dgm:pt>
    <dgm:pt modelId="{71684692-3B11-4832-B4BC-F33E19440D71}" type="pres">
      <dgm:prSet presAssocID="{4FE5F2B8-C2AD-4082-8B37-5CEEAB61D06E}" presName="parentLeftMargin" presStyleLbl="node1" presStyleIdx="0" presStyleCnt="3"/>
      <dgm:spPr/>
      <dgm:t>
        <a:bodyPr/>
        <a:lstStyle/>
        <a:p>
          <a:endParaRPr lang="zh-TW" altLang="en-US"/>
        </a:p>
      </dgm:t>
    </dgm:pt>
    <dgm:pt modelId="{12A4FADD-4A82-4384-AAF0-EF2DEA0BE290}" type="pres">
      <dgm:prSet presAssocID="{4FE5F2B8-C2AD-4082-8B37-5CEEAB61D06E}" presName="parentText" presStyleLbl="node1" presStyleIdx="1" presStyleCnt="3" custScaleX="113806" custScaleY="130616">
        <dgm:presLayoutVars>
          <dgm:chMax val="0"/>
          <dgm:bulletEnabled val="1"/>
        </dgm:presLayoutVars>
      </dgm:prSet>
      <dgm:spPr/>
      <dgm:t>
        <a:bodyPr/>
        <a:lstStyle/>
        <a:p>
          <a:endParaRPr lang="zh-TW" altLang="en-US"/>
        </a:p>
      </dgm:t>
    </dgm:pt>
    <dgm:pt modelId="{F7C1CC5A-69F2-4075-A189-DA327C0E9020}" type="pres">
      <dgm:prSet presAssocID="{4FE5F2B8-C2AD-4082-8B37-5CEEAB61D06E}" presName="negativeSpace" presStyleCnt="0"/>
      <dgm:spPr/>
    </dgm:pt>
    <dgm:pt modelId="{D3A942AD-89D3-425B-B0B9-7D2D273A0C38}" type="pres">
      <dgm:prSet presAssocID="{4FE5F2B8-C2AD-4082-8B37-5CEEAB61D06E}" presName="childText" presStyleLbl="conFgAcc1" presStyleIdx="1" presStyleCnt="3">
        <dgm:presLayoutVars>
          <dgm:bulletEnabled val="1"/>
        </dgm:presLayoutVars>
      </dgm:prSet>
      <dgm:spPr/>
    </dgm:pt>
    <dgm:pt modelId="{264C46B8-1F81-4F46-9135-9CB1A99B759F}" type="pres">
      <dgm:prSet presAssocID="{9B3AEC7C-8B3D-4DB9-8734-5590A96BC5BB}" presName="spaceBetweenRectangles" presStyleCnt="0"/>
      <dgm:spPr/>
    </dgm:pt>
    <dgm:pt modelId="{A4E0E5BB-61C6-4265-B9CE-453564F0F77D}" type="pres">
      <dgm:prSet presAssocID="{2A24FDFD-3759-4850-AFAD-8039BBD5C88E}" presName="parentLin" presStyleCnt="0"/>
      <dgm:spPr/>
    </dgm:pt>
    <dgm:pt modelId="{3FF68AEE-4565-42C9-8C85-6260115B5A6F}" type="pres">
      <dgm:prSet presAssocID="{2A24FDFD-3759-4850-AFAD-8039BBD5C88E}" presName="parentLeftMargin" presStyleLbl="node1" presStyleIdx="1" presStyleCnt="3"/>
      <dgm:spPr/>
      <dgm:t>
        <a:bodyPr/>
        <a:lstStyle/>
        <a:p>
          <a:endParaRPr lang="zh-TW" altLang="en-US"/>
        </a:p>
      </dgm:t>
    </dgm:pt>
    <dgm:pt modelId="{74DB8F3B-FD2E-4D64-B0E9-AFC08749480D}" type="pres">
      <dgm:prSet presAssocID="{2A24FDFD-3759-4850-AFAD-8039BBD5C88E}" presName="parentText" presStyleLbl="node1" presStyleIdx="2" presStyleCnt="3" custScaleX="142857" custScaleY="120716">
        <dgm:presLayoutVars>
          <dgm:chMax val="0"/>
          <dgm:bulletEnabled val="1"/>
        </dgm:presLayoutVars>
      </dgm:prSet>
      <dgm:spPr/>
      <dgm:t>
        <a:bodyPr/>
        <a:lstStyle/>
        <a:p>
          <a:endParaRPr lang="zh-TW" altLang="en-US"/>
        </a:p>
      </dgm:t>
    </dgm:pt>
    <dgm:pt modelId="{BEA0BAC5-6B97-4630-975F-B85E19D245AD}" type="pres">
      <dgm:prSet presAssocID="{2A24FDFD-3759-4850-AFAD-8039BBD5C88E}" presName="negativeSpace" presStyleCnt="0"/>
      <dgm:spPr/>
    </dgm:pt>
    <dgm:pt modelId="{FFBA8717-7537-4339-9188-FA296D1AF240}" type="pres">
      <dgm:prSet presAssocID="{2A24FDFD-3759-4850-AFAD-8039BBD5C88E}" presName="childText" presStyleLbl="conFgAcc1" presStyleIdx="2" presStyleCnt="3">
        <dgm:presLayoutVars>
          <dgm:bulletEnabled val="1"/>
        </dgm:presLayoutVars>
      </dgm:prSet>
      <dgm:spPr/>
    </dgm:pt>
  </dgm:ptLst>
  <dgm:cxnLst>
    <dgm:cxn modelId="{9BC30B09-BCD2-489D-9A55-D6D897DB4FDE}" type="presOf" srcId="{6A4B73A0-CE06-40E2-B2E6-21D12D1EF0EB}" destId="{6212D869-C646-4018-BCE7-65A2C9D9AD85}" srcOrd="0" destOrd="0" presId="urn:microsoft.com/office/officeart/2005/8/layout/list1"/>
    <dgm:cxn modelId="{703FA6A2-EA10-4195-9304-474E5E70903E}" type="presOf" srcId="{4FE5F2B8-C2AD-4082-8B37-5CEEAB61D06E}" destId="{71684692-3B11-4832-B4BC-F33E19440D71}" srcOrd="0" destOrd="0" presId="urn:microsoft.com/office/officeart/2005/8/layout/list1"/>
    <dgm:cxn modelId="{02D7DE4E-BD0E-440F-9486-6107E068903B}" type="presOf" srcId="{2A24FDFD-3759-4850-AFAD-8039BBD5C88E}" destId="{74DB8F3B-FD2E-4D64-B0E9-AFC08749480D}" srcOrd="1" destOrd="0" presId="urn:microsoft.com/office/officeart/2005/8/layout/list1"/>
    <dgm:cxn modelId="{64B682D2-7248-445F-9B89-40F34087F44F}" type="presOf" srcId="{B73D5CA7-E16D-47F0-86EA-034B59A8E4FC}" destId="{62C5F4EA-3153-468E-AE60-CEDB579FED15}" srcOrd="1" destOrd="0" presId="urn:microsoft.com/office/officeart/2005/8/layout/list1"/>
    <dgm:cxn modelId="{EEF4F7E6-B0E8-4C31-86C7-191455DBDA1F}" srcId="{6A4B73A0-CE06-40E2-B2E6-21D12D1EF0EB}" destId="{2A24FDFD-3759-4850-AFAD-8039BBD5C88E}" srcOrd="2" destOrd="0" parTransId="{56728BA1-760F-413F-8AFF-66799CCF8B5B}" sibTransId="{482F0CFA-90AD-4155-AA2C-2ABED42AEEF1}"/>
    <dgm:cxn modelId="{3832A827-9368-4C85-B0DB-128060A2B6F5}" srcId="{6A4B73A0-CE06-40E2-B2E6-21D12D1EF0EB}" destId="{B73D5CA7-E16D-47F0-86EA-034B59A8E4FC}" srcOrd="0" destOrd="0" parTransId="{CC1768D2-0520-400A-943F-3242BD06F929}" sibTransId="{F4BA6925-68E4-433D-8B66-1BAEAB200F64}"/>
    <dgm:cxn modelId="{A0B49AD6-CF29-4191-80EE-9983176029FA}" srcId="{6A4B73A0-CE06-40E2-B2E6-21D12D1EF0EB}" destId="{4FE5F2B8-C2AD-4082-8B37-5CEEAB61D06E}" srcOrd="1" destOrd="0" parTransId="{96344A32-D997-4D36-9605-AB88C757550C}" sibTransId="{9B3AEC7C-8B3D-4DB9-8734-5590A96BC5BB}"/>
    <dgm:cxn modelId="{929CA80D-94CB-4049-8B47-A694FD7BFEDC}" type="presOf" srcId="{2A24FDFD-3759-4850-AFAD-8039BBD5C88E}" destId="{3FF68AEE-4565-42C9-8C85-6260115B5A6F}" srcOrd="0" destOrd="0" presId="urn:microsoft.com/office/officeart/2005/8/layout/list1"/>
    <dgm:cxn modelId="{8F068B66-929F-415C-8D33-3EAB69037623}" type="presOf" srcId="{4FE5F2B8-C2AD-4082-8B37-5CEEAB61D06E}" destId="{12A4FADD-4A82-4384-AAF0-EF2DEA0BE290}" srcOrd="1" destOrd="0" presId="urn:microsoft.com/office/officeart/2005/8/layout/list1"/>
    <dgm:cxn modelId="{BE2BE224-8623-4E35-9DA0-09FD7ED010EE}" type="presOf" srcId="{B73D5CA7-E16D-47F0-86EA-034B59A8E4FC}" destId="{96E1FE75-CE0F-43A7-BA12-953E65808A89}" srcOrd="0" destOrd="0" presId="urn:microsoft.com/office/officeart/2005/8/layout/list1"/>
    <dgm:cxn modelId="{0F00B207-6F3E-4646-B4C8-5AB40B34868F}" type="presParOf" srcId="{6212D869-C646-4018-BCE7-65A2C9D9AD85}" destId="{E0142C4E-8D48-4EB9-B0F7-261EF362E762}" srcOrd="0" destOrd="0" presId="urn:microsoft.com/office/officeart/2005/8/layout/list1"/>
    <dgm:cxn modelId="{338A9D0E-A858-47DE-B5CC-32BCD154E9B9}" type="presParOf" srcId="{E0142C4E-8D48-4EB9-B0F7-261EF362E762}" destId="{96E1FE75-CE0F-43A7-BA12-953E65808A89}" srcOrd="0" destOrd="0" presId="urn:microsoft.com/office/officeart/2005/8/layout/list1"/>
    <dgm:cxn modelId="{C9AAE541-D954-4884-BB5F-660615F3112F}" type="presParOf" srcId="{E0142C4E-8D48-4EB9-B0F7-261EF362E762}" destId="{62C5F4EA-3153-468E-AE60-CEDB579FED15}" srcOrd="1" destOrd="0" presId="urn:microsoft.com/office/officeart/2005/8/layout/list1"/>
    <dgm:cxn modelId="{0A661079-ACEE-4116-841A-C2F4459061F3}" type="presParOf" srcId="{6212D869-C646-4018-BCE7-65A2C9D9AD85}" destId="{8B31EBDE-27D9-4395-AD02-88CD69947B98}" srcOrd="1" destOrd="0" presId="urn:microsoft.com/office/officeart/2005/8/layout/list1"/>
    <dgm:cxn modelId="{837824D3-1D9B-4478-8BC6-3610A1B37B1A}" type="presParOf" srcId="{6212D869-C646-4018-BCE7-65A2C9D9AD85}" destId="{E8B3615D-0D8F-4DB0-8C0F-A7E669F8586C}" srcOrd="2" destOrd="0" presId="urn:microsoft.com/office/officeart/2005/8/layout/list1"/>
    <dgm:cxn modelId="{5085BCC1-5E3C-4816-8D79-E8B2E4DE8632}" type="presParOf" srcId="{6212D869-C646-4018-BCE7-65A2C9D9AD85}" destId="{360B97A6-476F-4728-B205-3133FE592D8F}" srcOrd="3" destOrd="0" presId="urn:microsoft.com/office/officeart/2005/8/layout/list1"/>
    <dgm:cxn modelId="{0F6CE8F3-05A9-457F-9917-6AA5AAEA137E}" type="presParOf" srcId="{6212D869-C646-4018-BCE7-65A2C9D9AD85}" destId="{022976FD-5E20-4FCA-9913-845AA1CE8494}" srcOrd="4" destOrd="0" presId="urn:microsoft.com/office/officeart/2005/8/layout/list1"/>
    <dgm:cxn modelId="{C57FF605-8BFC-48D9-8BD6-B050AAE8BF28}" type="presParOf" srcId="{022976FD-5E20-4FCA-9913-845AA1CE8494}" destId="{71684692-3B11-4832-B4BC-F33E19440D71}" srcOrd="0" destOrd="0" presId="urn:microsoft.com/office/officeart/2005/8/layout/list1"/>
    <dgm:cxn modelId="{6E582137-F6EF-47FC-BF55-21A1DF2834C0}" type="presParOf" srcId="{022976FD-5E20-4FCA-9913-845AA1CE8494}" destId="{12A4FADD-4A82-4384-AAF0-EF2DEA0BE290}" srcOrd="1" destOrd="0" presId="urn:microsoft.com/office/officeart/2005/8/layout/list1"/>
    <dgm:cxn modelId="{AE1FA196-5886-46A4-AA07-31CA61DF764A}" type="presParOf" srcId="{6212D869-C646-4018-BCE7-65A2C9D9AD85}" destId="{F7C1CC5A-69F2-4075-A189-DA327C0E9020}" srcOrd="5" destOrd="0" presId="urn:microsoft.com/office/officeart/2005/8/layout/list1"/>
    <dgm:cxn modelId="{E47FDAB4-3AF6-4256-B3ED-F03D7EC9AA74}" type="presParOf" srcId="{6212D869-C646-4018-BCE7-65A2C9D9AD85}" destId="{D3A942AD-89D3-425B-B0B9-7D2D273A0C38}" srcOrd="6" destOrd="0" presId="urn:microsoft.com/office/officeart/2005/8/layout/list1"/>
    <dgm:cxn modelId="{FBD39B8F-29CD-49C4-951E-CE62858F60CA}" type="presParOf" srcId="{6212D869-C646-4018-BCE7-65A2C9D9AD85}" destId="{264C46B8-1F81-4F46-9135-9CB1A99B759F}" srcOrd="7" destOrd="0" presId="urn:microsoft.com/office/officeart/2005/8/layout/list1"/>
    <dgm:cxn modelId="{8D4DC4C9-A6D5-4AAF-9265-9F647780B21E}" type="presParOf" srcId="{6212D869-C646-4018-BCE7-65A2C9D9AD85}" destId="{A4E0E5BB-61C6-4265-B9CE-453564F0F77D}" srcOrd="8" destOrd="0" presId="urn:microsoft.com/office/officeart/2005/8/layout/list1"/>
    <dgm:cxn modelId="{F569FC94-18E4-47F7-84A0-69A657B79613}" type="presParOf" srcId="{A4E0E5BB-61C6-4265-B9CE-453564F0F77D}" destId="{3FF68AEE-4565-42C9-8C85-6260115B5A6F}" srcOrd="0" destOrd="0" presId="urn:microsoft.com/office/officeart/2005/8/layout/list1"/>
    <dgm:cxn modelId="{4D8ACCC3-6810-4FE2-B8BF-D09833B572AB}" type="presParOf" srcId="{A4E0E5BB-61C6-4265-B9CE-453564F0F77D}" destId="{74DB8F3B-FD2E-4D64-B0E9-AFC08749480D}" srcOrd="1" destOrd="0" presId="urn:microsoft.com/office/officeart/2005/8/layout/list1"/>
    <dgm:cxn modelId="{73B2CD02-10EB-4DE7-B799-6F84C0E4304D}" type="presParOf" srcId="{6212D869-C646-4018-BCE7-65A2C9D9AD85}" destId="{BEA0BAC5-6B97-4630-975F-B85E19D245AD}" srcOrd="9" destOrd="0" presId="urn:microsoft.com/office/officeart/2005/8/layout/list1"/>
    <dgm:cxn modelId="{26BD2335-5949-4F3A-89F7-991022450F33}" type="presParOf" srcId="{6212D869-C646-4018-BCE7-65A2C9D9AD85}" destId="{FFBA8717-7537-4339-9188-FA296D1AF24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1"/>
            <a:ext cx="2985559" cy="480379"/>
          </a:xfrm>
          <a:prstGeom prst="rect">
            <a:avLst/>
          </a:prstGeom>
        </p:spPr>
        <p:txBody>
          <a:bodyPr vert="horz" lIns="94814" tIns="47407" rIns="94814" bIns="47407" rtlCol="0"/>
          <a:lstStyle>
            <a:lvl1pPr algn="l">
              <a:defRPr sz="1200"/>
            </a:lvl1pPr>
          </a:lstStyle>
          <a:p>
            <a:endParaRPr lang="zh-TW" altLang="en-US"/>
          </a:p>
        </p:txBody>
      </p:sp>
      <p:sp>
        <p:nvSpPr>
          <p:cNvPr id="3" name="日期版面配置區 2"/>
          <p:cNvSpPr>
            <a:spLocks noGrp="1"/>
          </p:cNvSpPr>
          <p:nvPr>
            <p:ph type="dt" sz="quarter" idx="1"/>
          </p:nvPr>
        </p:nvSpPr>
        <p:spPr>
          <a:xfrm>
            <a:off x="3902600" y="1"/>
            <a:ext cx="2985559" cy="480379"/>
          </a:xfrm>
          <a:prstGeom prst="rect">
            <a:avLst/>
          </a:prstGeom>
        </p:spPr>
        <p:txBody>
          <a:bodyPr vert="horz" lIns="94814" tIns="47407" rIns="94814" bIns="47407" rtlCol="0"/>
          <a:lstStyle>
            <a:lvl1pPr algn="r">
              <a:defRPr sz="1200"/>
            </a:lvl1pPr>
          </a:lstStyle>
          <a:p>
            <a:fld id="{233D9518-AFC5-4FF4-AD80-C09E2215E4F2}" type="datetimeFigureOut">
              <a:rPr lang="zh-TW" altLang="en-US" smtClean="0"/>
              <a:t>2018/11/30</a:t>
            </a:fld>
            <a:endParaRPr lang="zh-TW" altLang="en-US"/>
          </a:p>
        </p:txBody>
      </p:sp>
      <p:sp>
        <p:nvSpPr>
          <p:cNvPr id="4" name="頁尾版面配置區 3"/>
          <p:cNvSpPr>
            <a:spLocks noGrp="1"/>
          </p:cNvSpPr>
          <p:nvPr>
            <p:ph type="ftr" sz="quarter" idx="2"/>
          </p:nvPr>
        </p:nvSpPr>
        <p:spPr>
          <a:xfrm>
            <a:off x="4" y="9125508"/>
            <a:ext cx="2985559" cy="480379"/>
          </a:xfrm>
          <a:prstGeom prst="rect">
            <a:avLst/>
          </a:prstGeom>
        </p:spPr>
        <p:txBody>
          <a:bodyPr vert="horz" lIns="94814" tIns="47407" rIns="94814" bIns="47407"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902600" y="9125508"/>
            <a:ext cx="2985559" cy="480379"/>
          </a:xfrm>
          <a:prstGeom prst="rect">
            <a:avLst/>
          </a:prstGeom>
        </p:spPr>
        <p:txBody>
          <a:bodyPr vert="horz" lIns="94814" tIns="47407" rIns="94814" bIns="47407" rtlCol="0" anchor="b"/>
          <a:lstStyle>
            <a:lvl1pPr algn="r">
              <a:defRPr sz="1200"/>
            </a:lvl1pPr>
          </a:lstStyle>
          <a:p>
            <a:fld id="{39A87A73-02DD-4B5C-9167-206BDE56FD34}" type="slidenum">
              <a:rPr lang="zh-TW" altLang="en-US" smtClean="0"/>
              <a:t>‹#›</a:t>
            </a:fld>
            <a:endParaRPr lang="zh-TW" altLang="en-US"/>
          </a:p>
        </p:txBody>
      </p:sp>
    </p:spTree>
    <p:extLst>
      <p:ext uri="{BB962C8B-B14F-4D97-AF65-F5344CB8AC3E}">
        <p14:creationId xmlns:p14="http://schemas.microsoft.com/office/powerpoint/2010/main" val="3216398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5"/>
            <a:ext cx="2986353" cy="48061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901810" y="5"/>
            <a:ext cx="2986352" cy="480611"/>
          </a:xfrm>
          <a:prstGeom prst="rect">
            <a:avLst/>
          </a:prstGeom>
        </p:spPr>
        <p:txBody>
          <a:bodyPr vert="horz" lIns="91440" tIns="45720" rIns="91440" bIns="45720" rtlCol="0"/>
          <a:lstStyle>
            <a:lvl1pPr algn="r">
              <a:defRPr sz="1200"/>
            </a:lvl1pPr>
          </a:lstStyle>
          <a:p>
            <a:fld id="{DFD3104F-63ED-422D-B514-98CE6440F90C}" type="datetimeFigureOut">
              <a:rPr lang="zh-TW" altLang="en-US" smtClean="0"/>
              <a:t>2018/11/30</a:t>
            </a:fld>
            <a:endParaRPr lang="zh-TW" altLang="en-US"/>
          </a:p>
        </p:txBody>
      </p:sp>
      <p:sp>
        <p:nvSpPr>
          <p:cNvPr id="4" name="投影片圖像版面配置區 3"/>
          <p:cNvSpPr>
            <a:spLocks noGrp="1" noRot="1" noChangeAspect="1"/>
          </p:cNvSpPr>
          <p:nvPr>
            <p:ph type="sldImg" idx="2"/>
          </p:nvPr>
        </p:nvSpPr>
        <p:spPr>
          <a:xfrm>
            <a:off x="1042988" y="717550"/>
            <a:ext cx="4806950" cy="360521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9770" y="4564255"/>
            <a:ext cx="5511800" cy="4322376"/>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125369"/>
            <a:ext cx="2986353" cy="48061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901810" y="9125369"/>
            <a:ext cx="2986352" cy="480611"/>
          </a:xfrm>
          <a:prstGeom prst="rect">
            <a:avLst/>
          </a:prstGeom>
        </p:spPr>
        <p:txBody>
          <a:bodyPr vert="horz" lIns="91440" tIns="45720" rIns="91440" bIns="45720" rtlCol="0" anchor="b"/>
          <a:lstStyle>
            <a:lvl1pPr algn="r">
              <a:defRPr sz="1200"/>
            </a:lvl1pPr>
          </a:lstStyle>
          <a:p>
            <a:fld id="{D3F11961-2CC6-4312-8014-302DA2674690}" type="slidenum">
              <a:rPr lang="zh-TW" altLang="en-US" smtClean="0"/>
              <a:t>‹#›</a:t>
            </a:fld>
            <a:endParaRPr lang="zh-TW" altLang="en-US"/>
          </a:p>
        </p:txBody>
      </p:sp>
    </p:spTree>
    <p:extLst>
      <p:ext uri="{BB962C8B-B14F-4D97-AF65-F5344CB8AC3E}">
        <p14:creationId xmlns:p14="http://schemas.microsoft.com/office/powerpoint/2010/main" val="98429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按一下以編輯母片標題樣式</a:t>
            </a:r>
            <a:endParaRPr lang="en-US" dirty="0"/>
          </a:p>
        </p:txBody>
      </p:sp>
      <p:sp>
        <p:nvSpPr>
          <p:cNvPr id="3" name="Content Placeholder 2"/>
          <p:cNvSpPr>
            <a:spLocks noGrp="1"/>
          </p:cNvSpPr>
          <p:nvPr>
            <p:ph idx="1"/>
          </p:nvPr>
        </p:nvSpPr>
        <p:spPr>
          <a:xfrm>
            <a:off x="457200" y="1124744"/>
            <a:ext cx="82296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4" name="Date Placeholder 3"/>
          <p:cNvSpPr>
            <a:spLocks noGrp="1"/>
          </p:cNvSpPr>
          <p:nvPr>
            <p:ph type="dt" sz="half" idx="10"/>
          </p:nvPr>
        </p:nvSpPr>
        <p:spPr/>
        <p:txBody>
          <a:bodyPr/>
          <a:lstStyle>
            <a:lvl1pPr>
              <a:defRPr/>
            </a:lvl1pPr>
          </a:lstStyle>
          <a:p>
            <a:pPr>
              <a:defRPr/>
            </a:pPr>
            <a:fld id="{4DF11707-79C7-4B53-A9B2-695B7BAE8D94}" type="datetimeFigureOut">
              <a:rPr lang="zh-TW" altLang="en-US"/>
              <a:pPr>
                <a:defRPr/>
              </a:pPr>
              <a:t>2018/11/30</a:t>
            </a:fld>
            <a:endParaRPr lang="zh-TW" altLang="en-US"/>
          </a:p>
        </p:txBody>
      </p:sp>
      <p:sp>
        <p:nvSpPr>
          <p:cNvPr id="5" name="Footer Placeholder 4"/>
          <p:cNvSpPr>
            <a:spLocks noGrp="1"/>
          </p:cNvSpPr>
          <p:nvPr>
            <p:ph type="ftr" sz="quarter" idx="11"/>
          </p:nvPr>
        </p:nvSpPr>
        <p:spPr>
          <a:xfrm>
            <a:off x="24927" y="6583363"/>
            <a:ext cx="1882777" cy="274638"/>
          </a:xfrm>
          <a:prstGeom prst="rect">
            <a:avLst/>
          </a:prstGeom>
        </p:spPr>
        <p:txBody>
          <a:bodyPr/>
          <a:lstStyle>
            <a:lvl1pPr>
              <a:defRPr sz="1050"/>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40B38A06-57E2-404C-B8C8-1B91BEBB2F79}"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B36FF98B-BCA6-4745-BC85-5E8F2A7D0FA2}" type="datetimeFigureOut">
              <a:rPr lang="zh-TW" altLang="en-US"/>
              <a:pPr>
                <a:defRPr/>
              </a:pPr>
              <a:t>2018/11/30</a:t>
            </a:fld>
            <a:endParaRPr lang="zh-TW" altLang="en-US"/>
          </a:p>
        </p:txBody>
      </p:sp>
      <p:sp>
        <p:nvSpPr>
          <p:cNvPr id="5"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E0A686F6-5FB5-4680-8A78-5B31F924CFC3}"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Oval 6"/>
          <p:cNvSpPr/>
          <p:nvPr/>
        </p:nvSpPr>
        <p:spPr>
          <a:xfrm>
            <a:off x="4495800" y="3924300"/>
            <a:ext cx="84139"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5" name="Oval 7"/>
          <p:cNvSpPr/>
          <p:nvPr/>
        </p:nvSpPr>
        <p:spPr>
          <a:xfrm>
            <a:off x="4695825" y="3924300"/>
            <a:ext cx="84139"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6" name="Oval 8"/>
          <p:cNvSpPr/>
          <p:nvPr/>
        </p:nvSpPr>
        <p:spPr>
          <a:xfrm>
            <a:off x="4297365"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2" name="Title 1"/>
          <p:cNvSpPr>
            <a:spLocks noGrp="1"/>
          </p:cNvSpPr>
          <p:nvPr>
            <p:ph type="title"/>
          </p:nvPr>
        </p:nvSpPr>
        <p:spPr>
          <a:xfrm>
            <a:off x="722313" y="1371601"/>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4068764"/>
            <a:ext cx="7772400" cy="1131887"/>
          </a:xfrm>
          <a:prstGeom prst="rect">
            <a:avLst/>
          </a:prstGeo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7" name="Date Placeholder 3"/>
          <p:cNvSpPr>
            <a:spLocks noGrp="1"/>
          </p:cNvSpPr>
          <p:nvPr>
            <p:ph type="dt" sz="half" idx="10"/>
          </p:nvPr>
        </p:nvSpPr>
        <p:spPr/>
        <p:txBody>
          <a:bodyPr/>
          <a:lstStyle>
            <a:lvl1pPr>
              <a:defRPr/>
            </a:lvl1pPr>
          </a:lstStyle>
          <a:p>
            <a:pPr>
              <a:defRPr/>
            </a:pPr>
            <a:fld id="{B4FEB0E3-F6D6-4E63-A6D8-7A7EDEFE12E7}" type="datetimeFigureOut">
              <a:rPr lang="zh-TW" altLang="en-US"/>
              <a:pPr>
                <a:defRPr/>
              </a:pPr>
              <a:t>2018/11/30</a:t>
            </a:fld>
            <a:endParaRPr lang="zh-TW" altLang="en-US"/>
          </a:p>
        </p:txBody>
      </p:sp>
      <p:sp>
        <p:nvSpPr>
          <p:cNvPr id="8"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91578B6-6AC8-4883-9715-3FD234AD3D64}"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4" name="Content Placeholder 3"/>
          <p:cNvSpPr>
            <a:spLocks noGrp="1"/>
          </p:cNvSpPr>
          <p:nvPr>
            <p:ph sz="half" idx="2"/>
          </p:nvPr>
        </p:nvSpPr>
        <p:spPr>
          <a:xfrm>
            <a:off x="4648200" y="1600201"/>
            <a:ext cx="403860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smtClean="0"/>
          </a:p>
        </p:txBody>
      </p:sp>
      <p:sp>
        <p:nvSpPr>
          <p:cNvPr id="9" name="Content Placeholder 8"/>
          <p:cNvSpPr>
            <a:spLocks noGrp="1"/>
          </p:cNvSpPr>
          <p:nvPr>
            <p:ph sz="quarter" idx="13"/>
          </p:nvPr>
        </p:nvSpPr>
        <p:spPr>
          <a:xfrm>
            <a:off x="365760" y="1600200"/>
            <a:ext cx="4041648" cy="4526280"/>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4"/>
          </p:nvPr>
        </p:nvSpPr>
        <p:spPr/>
        <p:txBody>
          <a:bodyPr/>
          <a:lstStyle>
            <a:lvl1pPr>
              <a:defRPr/>
            </a:lvl1pPr>
          </a:lstStyle>
          <a:p>
            <a:pPr>
              <a:defRPr/>
            </a:pPr>
            <a:fld id="{D6966269-2D37-4A20-B509-71E0C3F6D919}" type="datetimeFigureOut">
              <a:rPr lang="zh-TW" altLang="en-US"/>
              <a:pPr>
                <a:defRPr/>
              </a:pPr>
              <a:t>2018/11/30</a:t>
            </a:fld>
            <a:endParaRPr lang="zh-TW" altLang="en-US"/>
          </a:p>
        </p:txBody>
      </p:sp>
      <p:sp>
        <p:nvSpPr>
          <p:cNvPr id="6" name="Footer Placeholder 4"/>
          <p:cNvSpPr>
            <a:spLocks noGrp="1"/>
          </p:cNvSpPr>
          <p:nvPr>
            <p:ph type="ftr" sz="quarter" idx="15"/>
          </p:nvPr>
        </p:nvSpPr>
        <p:spPr>
          <a:xfrm>
            <a:off x="24927" y="6583363"/>
            <a:ext cx="1882777" cy="274638"/>
          </a:xfrm>
          <a:prstGeom prst="rect">
            <a:avLst/>
          </a:prstGeom>
        </p:spPr>
        <p:txBody>
          <a:bodyPr/>
          <a:lstStyle>
            <a:lvl1pPr>
              <a:defRPr/>
            </a:lvl1pPr>
          </a:lstStyle>
          <a:p>
            <a:pPr>
              <a:defRPr/>
            </a:pPr>
            <a:endParaRPr lang="zh-TW" altLang="en-US"/>
          </a:p>
        </p:txBody>
      </p:sp>
      <p:sp>
        <p:nvSpPr>
          <p:cNvPr id="7" name="Slide Number Placeholder 5"/>
          <p:cNvSpPr>
            <a:spLocks noGrp="1"/>
          </p:cNvSpPr>
          <p:nvPr>
            <p:ph type="sldNum" sz="quarter" idx="16"/>
          </p:nvPr>
        </p:nvSpPr>
        <p:spPr/>
        <p:txBody>
          <a:bodyPr/>
          <a:lstStyle>
            <a:lvl1pPr>
              <a:defRPr/>
            </a:lvl1pPr>
          </a:lstStyle>
          <a:p>
            <a:pPr>
              <a:defRPr/>
            </a:pPr>
            <a:fld id="{E3D24948-2F0D-4C23-9BAC-4F2D853B959C}"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1" y="1600200"/>
            <a:ext cx="4040188"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4648201" y="1600200"/>
            <a:ext cx="4041775"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1" name="Content Placeholder 10"/>
          <p:cNvSpPr>
            <a:spLocks noGrp="1"/>
          </p:cNvSpPr>
          <p:nvPr>
            <p:ph sz="quarter" idx="13"/>
          </p:nvPr>
        </p:nvSpPr>
        <p:spPr>
          <a:xfrm>
            <a:off x="457200" y="2212848"/>
            <a:ext cx="4041648" cy="3913632"/>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4672584" y="2212849"/>
            <a:ext cx="4041648" cy="3913187"/>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5"/>
          </p:nvPr>
        </p:nvSpPr>
        <p:spPr/>
        <p:txBody>
          <a:bodyPr/>
          <a:lstStyle>
            <a:lvl1pPr>
              <a:defRPr/>
            </a:lvl1pPr>
          </a:lstStyle>
          <a:p>
            <a:pPr>
              <a:defRPr/>
            </a:pPr>
            <a:fld id="{7A599B5C-A299-4394-B1AC-A884727EA597}" type="datetimeFigureOut">
              <a:rPr lang="zh-TW" altLang="en-US"/>
              <a:pPr>
                <a:defRPr/>
              </a:pPr>
              <a:t>2018/11/30</a:t>
            </a:fld>
            <a:endParaRPr lang="zh-TW" altLang="en-US"/>
          </a:p>
        </p:txBody>
      </p:sp>
      <p:sp>
        <p:nvSpPr>
          <p:cNvPr id="8" name="Footer Placeholder 4"/>
          <p:cNvSpPr>
            <a:spLocks noGrp="1"/>
          </p:cNvSpPr>
          <p:nvPr>
            <p:ph type="ftr" sz="quarter" idx="16"/>
          </p:nvPr>
        </p:nvSpPr>
        <p:spPr>
          <a:xfrm>
            <a:off x="24927" y="6583363"/>
            <a:ext cx="1882777" cy="274638"/>
          </a:xfrm>
          <a:prstGeom prst="rect">
            <a:avLst/>
          </a:prstGeom>
        </p:spPr>
        <p:txBody>
          <a:bodyPr/>
          <a:lstStyle>
            <a:lvl1pPr>
              <a:defRPr/>
            </a:lvl1pPr>
          </a:lstStyle>
          <a:p>
            <a:pPr>
              <a:defRPr/>
            </a:pPr>
            <a:endParaRPr lang="zh-TW" altLang="en-US"/>
          </a:p>
        </p:txBody>
      </p:sp>
      <p:sp>
        <p:nvSpPr>
          <p:cNvPr id="9" name="Slide Number Placeholder 5"/>
          <p:cNvSpPr>
            <a:spLocks noGrp="1"/>
          </p:cNvSpPr>
          <p:nvPr>
            <p:ph type="sldNum" sz="quarter" idx="17"/>
          </p:nvPr>
        </p:nvSpPr>
        <p:spPr/>
        <p:txBody>
          <a:bodyPr/>
          <a:lstStyle>
            <a:lvl1pPr>
              <a:defRPr/>
            </a:lvl1pPr>
          </a:lstStyle>
          <a:p>
            <a:pPr>
              <a:defRPr/>
            </a:pPr>
            <a:fld id="{FF6F9CFD-F71F-4AF5-8BB1-A25AEBC30031}"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3"/>
          <p:cNvSpPr>
            <a:spLocks noGrp="1"/>
          </p:cNvSpPr>
          <p:nvPr>
            <p:ph type="dt" sz="half" idx="10"/>
          </p:nvPr>
        </p:nvSpPr>
        <p:spPr/>
        <p:txBody>
          <a:bodyPr/>
          <a:lstStyle>
            <a:lvl1pPr>
              <a:defRPr/>
            </a:lvl1pPr>
          </a:lstStyle>
          <a:p>
            <a:pPr>
              <a:defRPr/>
            </a:pPr>
            <a:fld id="{B9C21FFD-CB73-4928-9ED1-B20DABD92541}" type="datetimeFigureOut">
              <a:rPr lang="zh-TW" altLang="en-US"/>
              <a:pPr>
                <a:defRPr/>
              </a:pPr>
              <a:t>2018/11/30</a:t>
            </a:fld>
            <a:endParaRPr lang="zh-TW" altLang="en-US"/>
          </a:p>
        </p:txBody>
      </p:sp>
      <p:sp>
        <p:nvSpPr>
          <p:cNvPr id="4"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66BF7583-2219-43AA-A4A2-43D193B51575}"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FC28223-306F-4048-B9A6-4A8135004D8F}" type="datetimeFigureOut">
              <a:rPr lang="zh-TW" altLang="en-US"/>
              <a:pPr>
                <a:defRPr/>
              </a:pPr>
              <a:t>2018/11/30</a:t>
            </a:fld>
            <a:endParaRPr lang="zh-TW" altLang="en-US"/>
          </a:p>
        </p:txBody>
      </p:sp>
      <p:sp>
        <p:nvSpPr>
          <p:cNvPr id="3"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4" name="Slide Number Placeholder 5"/>
          <p:cNvSpPr>
            <a:spLocks noGrp="1"/>
          </p:cNvSpPr>
          <p:nvPr>
            <p:ph type="sldNum" sz="quarter" idx="12"/>
          </p:nvPr>
        </p:nvSpPr>
        <p:spPr/>
        <p:txBody>
          <a:bodyPr/>
          <a:lstStyle>
            <a:lvl1pPr>
              <a:defRPr/>
            </a:lvl1pPr>
          </a:lstStyle>
          <a:p>
            <a:pPr>
              <a:defRPr/>
            </a:pPr>
            <a:fld id="{1F58FEF1-E4B4-4052-8991-A1EA49B8DFC8}"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907089"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719138" y="273051"/>
            <a:ext cx="4995863"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907089" y="2438401"/>
            <a:ext cx="3008313" cy="3687763"/>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BC32CEB3-2100-4970-A45A-162E99B27C51}" type="datetimeFigureOut">
              <a:rPr lang="zh-TW" altLang="en-US"/>
              <a:pPr>
                <a:defRPr/>
              </a:pPr>
              <a:t>2018/11/30</a:t>
            </a:fld>
            <a:endParaRPr lang="zh-TW" altLang="en-US"/>
          </a:p>
        </p:txBody>
      </p:sp>
      <p:sp>
        <p:nvSpPr>
          <p:cNvPr id="6"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9FE0BC8C-6D3F-4BD9-B05F-23C1325541CE}"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679576" y="5810250"/>
            <a:ext cx="5711824" cy="5334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3"/>
          <p:cNvSpPr>
            <a:spLocks noGrp="1"/>
          </p:cNvSpPr>
          <p:nvPr>
            <p:ph type="dt" sz="half" idx="10"/>
          </p:nvPr>
        </p:nvSpPr>
        <p:spPr/>
        <p:txBody>
          <a:bodyPr/>
          <a:lstStyle>
            <a:lvl1pPr>
              <a:defRPr/>
            </a:lvl1pPr>
          </a:lstStyle>
          <a:p>
            <a:pPr>
              <a:defRPr/>
            </a:pPr>
            <a:fld id="{30890C0E-971B-47B0-93B4-29631DD4A615}" type="datetimeFigureOut">
              <a:rPr lang="zh-TW" altLang="en-US"/>
              <a:pPr>
                <a:defRPr/>
              </a:pPr>
              <a:t>2018/11/30</a:t>
            </a:fld>
            <a:endParaRPr lang="zh-TW" altLang="en-US"/>
          </a:p>
        </p:txBody>
      </p:sp>
      <p:sp>
        <p:nvSpPr>
          <p:cNvPr id="6"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7" name="Slide Number Placeholder 5"/>
          <p:cNvSpPr>
            <a:spLocks noGrp="1"/>
          </p:cNvSpPr>
          <p:nvPr>
            <p:ph type="sldNum" sz="quarter" idx="12"/>
          </p:nvPr>
        </p:nvSpPr>
        <p:spPr/>
        <p:txBody>
          <a:bodyPr/>
          <a:lstStyle>
            <a:lvl1pPr>
              <a:defRPr/>
            </a:lvl1pPr>
          </a:lstStyle>
          <a:p>
            <a:pPr>
              <a:defRPr/>
            </a:pPr>
            <a:fld id="{7BFFB72E-1271-4922-8649-756963744A6C}"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2F0A358A-E503-41E0-B8D8-F91A1BD1EF3B}" type="datetimeFigureOut">
              <a:rPr lang="zh-TW" altLang="en-US"/>
              <a:pPr>
                <a:defRPr/>
              </a:pPr>
              <a:t>2018/11/30</a:t>
            </a:fld>
            <a:endParaRPr lang="zh-TW" altLang="en-US"/>
          </a:p>
        </p:txBody>
      </p:sp>
      <p:sp>
        <p:nvSpPr>
          <p:cNvPr id="5" name="Footer Placeholder 4"/>
          <p:cNvSpPr>
            <a:spLocks noGrp="1"/>
          </p:cNvSpPr>
          <p:nvPr>
            <p:ph type="ftr" sz="quarter" idx="11"/>
          </p:nvPr>
        </p:nvSpPr>
        <p:spPr>
          <a:xfrm>
            <a:off x="24927" y="6583363"/>
            <a:ext cx="1882777" cy="274638"/>
          </a:xfrm>
          <a:prstGeom prst="rect">
            <a:avLst/>
          </a:prstGeom>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A8B0F676-AFBD-4465-9693-C2B7F944B00C}"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zh-TW" altLang="en-US" dirty="0" smtClean="0"/>
              <a:t>按一下以編輯母片標題樣式</a:t>
            </a:r>
            <a:endParaRPr lang="en-US" dirty="0"/>
          </a:p>
        </p:txBody>
      </p:sp>
      <p:sp>
        <p:nvSpPr>
          <p:cNvPr id="4" name="Date Placeholder 3"/>
          <p:cNvSpPr>
            <a:spLocks noGrp="1"/>
          </p:cNvSpPr>
          <p:nvPr>
            <p:ph type="dt" sz="half" idx="2"/>
          </p:nvPr>
        </p:nvSpPr>
        <p:spPr>
          <a:xfrm>
            <a:off x="6362702" y="6356351"/>
            <a:ext cx="2085975" cy="365125"/>
          </a:xfrm>
          <a:prstGeom prst="rect">
            <a:avLst/>
          </a:prstGeom>
        </p:spPr>
        <p:txBody>
          <a:bodyPr vert="horz" lIns="91440" tIns="45720" rIns="45720" bIns="45720" rtlCol="0" anchor="ctr"/>
          <a:lstStyle>
            <a:lvl1pPr algn="r" fontAlgn="auto">
              <a:spcBef>
                <a:spcPts val="0"/>
              </a:spcBef>
              <a:spcAft>
                <a:spcPts val="0"/>
              </a:spcAft>
              <a:defRPr kumimoji="0" sz="1200">
                <a:solidFill>
                  <a:schemeClr val="tx1">
                    <a:lumMod val="65000"/>
                    <a:lumOff val="35000"/>
                  </a:schemeClr>
                </a:solidFill>
                <a:latin typeface="Century Gothic" pitchFamily="34" charset="0"/>
                <a:ea typeface="+mn-ea"/>
                <a:cs typeface="+mn-cs"/>
              </a:defRPr>
            </a:lvl1pPr>
          </a:lstStyle>
          <a:p>
            <a:pPr>
              <a:defRPr/>
            </a:pPr>
            <a:fld id="{54334FE0-E2B5-4BBF-AD8C-A371504884FC}" type="datetimeFigureOut">
              <a:rPr lang="zh-TW" altLang="en-US"/>
              <a:pPr>
                <a:defRPr/>
              </a:pPr>
              <a:t>2018/11/30</a:t>
            </a:fld>
            <a:endParaRPr lang="zh-TW" altLang="en-US"/>
          </a:p>
        </p:txBody>
      </p:sp>
      <p:sp>
        <p:nvSpPr>
          <p:cNvPr id="6" name="Slide Number Placeholder 5"/>
          <p:cNvSpPr>
            <a:spLocks noGrp="1"/>
          </p:cNvSpPr>
          <p:nvPr>
            <p:ph type="sldNum" sz="quarter" idx="4"/>
          </p:nvPr>
        </p:nvSpPr>
        <p:spPr>
          <a:xfrm>
            <a:off x="8543926" y="6356351"/>
            <a:ext cx="561975" cy="365125"/>
          </a:xfrm>
          <a:prstGeom prst="rect">
            <a:avLst/>
          </a:prstGeom>
        </p:spPr>
        <p:txBody>
          <a:bodyPr vert="horz" lIns="27432" tIns="45720" rIns="45720" bIns="45720" rtlCol="0" anchor="ctr"/>
          <a:lstStyle>
            <a:lvl1pPr algn="l" fontAlgn="auto">
              <a:spcBef>
                <a:spcPts val="0"/>
              </a:spcBef>
              <a:spcAft>
                <a:spcPts val="0"/>
              </a:spcAft>
              <a:defRPr kumimoji="0" sz="1200">
                <a:solidFill>
                  <a:schemeClr val="tx1">
                    <a:lumMod val="65000"/>
                    <a:lumOff val="35000"/>
                  </a:schemeClr>
                </a:solidFill>
                <a:latin typeface="Century Gothic" pitchFamily="34" charset="0"/>
                <a:ea typeface="+mn-ea"/>
                <a:cs typeface="+mn-cs"/>
              </a:defRPr>
            </a:lvl1pPr>
          </a:lstStyle>
          <a:p>
            <a:pPr>
              <a:defRPr/>
            </a:pPr>
            <a:fld id="{8B8DE74A-18F5-43DF-98BD-DB031C9C201F}" type="slidenum">
              <a:rPr lang="zh-TW" altLang="en-US"/>
              <a:pPr>
                <a:defRPr/>
              </a:pPr>
              <a:t>‹#›</a:t>
            </a:fld>
            <a:endParaRPr lang="zh-TW" altLang="en-US"/>
          </a:p>
        </p:txBody>
      </p:sp>
      <p:sp>
        <p:nvSpPr>
          <p:cNvPr id="7" name="Oval 6"/>
          <p:cNvSpPr/>
          <p:nvPr/>
        </p:nvSpPr>
        <p:spPr>
          <a:xfrm>
            <a:off x="8458200" y="6499225"/>
            <a:ext cx="84139"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8" name="Oval 7"/>
          <p:cNvSpPr/>
          <p:nvPr/>
        </p:nvSpPr>
        <p:spPr>
          <a:xfrm>
            <a:off x="569914"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p>
        </p:txBody>
      </p:sp>
    </p:spTree>
  </p:cSld>
  <p:clrMap bg1="lt1" tx1="dk1" bg2="lt2" tx2="dk2" accent1="accent1" accent2="accent2" accent3="accent3" accent4="accent4" accent5="accent5" accent6="accent6" hlink="hlink" folHlink="folHlink"/>
  <p:sldLayoutIdLst>
    <p:sldLayoutId id="2147483790" r:id="rId1"/>
    <p:sldLayoutId id="2147483792" r:id="rId2"/>
    <p:sldLayoutId id="2147483789" r:id="rId3"/>
    <p:sldLayoutId id="2147483788" r:id="rId4"/>
    <p:sldLayoutId id="2147483787" r:id="rId5"/>
    <p:sldLayoutId id="2147483786" r:id="rId6"/>
    <p:sldLayoutId id="2147483785" r:id="rId7"/>
    <p:sldLayoutId id="2147483784" r:id="rId8"/>
    <p:sldLayoutId id="2147483783" r:id="rId9"/>
    <p:sldLayoutId id="2147483782" r:id="rId10"/>
  </p:sldLayoutIdLst>
  <p:timing>
    <p:tnLst>
      <p:par>
        <p:cTn id="1" dur="indefinite" restart="never" nodeType="tmRoot"/>
      </p:par>
    </p:tnLst>
  </p:timing>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微軟正黑體"/>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5pPr>
      <a:lvl6pPr marL="4572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6pPr>
      <a:lvl7pPr marL="9144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7pPr>
      <a:lvl8pPr marL="13716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8pPr>
      <a:lvl9pPr marL="18288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9pPr>
    </p:titleStyle>
    <p:bodyStyle>
      <a:lvl1pPr marL="342900" indent="-342900" algn="l" rtl="0" eaLnBrk="0" fontAlgn="base" hangingPunct="0">
        <a:spcBef>
          <a:spcPct val="20000"/>
        </a:spcBef>
        <a:spcAft>
          <a:spcPct val="0"/>
        </a:spcAft>
        <a:buFont typeface="Arial" charset="0"/>
        <a:buChar char="•"/>
        <a:defRPr sz="2400" kern="1200">
          <a:solidFill>
            <a:srgbClr val="7F7F7F"/>
          </a:solidFill>
          <a:latin typeface="+mj-ea"/>
          <a:ea typeface="+mj-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ea"/>
          <a:ea typeface="+mj-ea"/>
          <a:cs typeface="+mn-cs"/>
        </a:defRPr>
      </a:lvl2pPr>
      <a:lvl3pPr marL="1143000" indent="-228600" algn="l" rtl="0" eaLnBrk="0" fontAlgn="base" hangingPunct="0">
        <a:spcBef>
          <a:spcPct val="20000"/>
        </a:spcBef>
        <a:spcAft>
          <a:spcPct val="0"/>
        </a:spcAft>
        <a:buFont typeface="Arial" charset="0"/>
        <a:buChar char="•"/>
        <a:defRPr sz="1600" kern="1200">
          <a:solidFill>
            <a:srgbClr val="7F7F7F"/>
          </a:solidFill>
          <a:latin typeface="+mj-ea"/>
          <a:ea typeface="+mj-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ea"/>
          <a:ea typeface="+mj-ea"/>
          <a:cs typeface="+mn-cs"/>
        </a:defRPr>
      </a:lvl4pPr>
      <a:lvl5pPr marL="2057400" indent="-228600" algn="l" rtl="0" eaLnBrk="0" fontAlgn="base" hangingPunct="0">
        <a:spcBef>
          <a:spcPct val="20000"/>
        </a:spcBef>
        <a:spcAft>
          <a:spcPct val="0"/>
        </a:spcAft>
        <a:buFont typeface="Arial" charset="0"/>
        <a:buChar char="•"/>
        <a:defRPr sz="1600" kern="1200">
          <a:solidFill>
            <a:srgbClr val="7F7F7F"/>
          </a:solidFill>
          <a:latin typeface="+mj-ea"/>
          <a:ea typeface="+mj-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20013;&#33288;1071114-v2.wmv"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26.emf"/><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401" y="1844824"/>
            <a:ext cx="9144000" cy="2592288"/>
          </a:xfrm>
          <a:prstGeom prst="rect">
            <a:avLst/>
          </a:prstGeom>
          <a:solidFill>
            <a:srgbClr val="ABD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atin typeface="標楷體" panose="03000509000000000000" pitchFamily="65" charset="-120"/>
              <a:ea typeface="標楷體" panose="03000509000000000000" pitchFamily="65" charset="-120"/>
            </a:endParaRPr>
          </a:p>
        </p:txBody>
      </p:sp>
      <p:sp>
        <p:nvSpPr>
          <p:cNvPr id="4" name="副標題 4"/>
          <p:cNvSpPr txBox="1">
            <a:spLocks/>
          </p:cNvSpPr>
          <p:nvPr/>
        </p:nvSpPr>
        <p:spPr bwMode="auto">
          <a:xfrm>
            <a:off x="148417" y="2348880"/>
            <a:ext cx="8816071"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rtl="0" eaLnBrk="0" fontAlgn="base" hangingPunct="0">
              <a:spcBef>
                <a:spcPct val="20000"/>
              </a:spcBef>
              <a:spcAft>
                <a:spcPct val="0"/>
              </a:spcAft>
              <a:buFont typeface="Arial" pitchFamily="34" charset="0"/>
              <a:buNone/>
              <a:defRPr sz="3200" kern="1200">
                <a:solidFill>
                  <a:srgbClr val="000099"/>
                </a:solidFill>
                <a:latin typeface="微軟正黑體" panose="020B0604030504040204" pitchFamily="34" charset="-120"/>
                <a:ea typeface="微軟正黑體" panose="020B0604030504040204" pitchFamily="34" charset="-120"/>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ts val="5200"/>
              </a:lnSpc>
              <a:defRPr/>
            </a:pPr>
            <a:r>
              <a:rPr lang="zh-TW" altLang="en-US" sz="6000" b="1" dirty="0" smtClean="0">
                <a:latin typeface="標楷體" panose="03000509000000000000" pitchFamily="65" charset="-120"/>
                <a:ea typeface="標楷體" panose="03000509000000000000" pitchFamily="65" charset="-120"/>
              </a:rPr>
              <a:t>台灣居家</a:t>
            </a:r>
            <a:r>
              <a:rPr lang="zh-TW" altLang="en-US" sz="6000" b="1" dirty="0">
                <a:latin typeface="標楷體" panose="03000509000000000000" pitchFamily="65" charset="-120"/>
                <a:ea typeface="標楷體" panose="03000509000000000000" pitchFamily="65" charset="-120"/>
              </a:rPr>
              <a:t>醫療整合照</a:t>
            </a:r>
            <a:r>
              <a:rPr lang="zh-TW" altLang="en-US" sz="6000" b="1" dirty="0" smtClean="0">
                <a:latin typeface="標楷體" panose="03000509000000000000" pitchFamily="65" charset="-120"/>
                <a:ea typeface="標楷體" panose="03000509000000000000" pitchFamily="65" charset="-120"/>
              </a:rPr>
              <a:t>護</a:t>
            </a:r>
            <a:endParaRPr lang="en-US" altLang="zh-TW" sz="6000" b="1" dirty="0" smtClean="0">
              <a:latin typeface="標楷體" panose="03000509000000000000" pitchFamily="65" charset="-120"/>
              <a:ea typeface="標楷體" panose="03000509000000000000" pitchFamily="65" charset="-120"/>
            </a:endParaRPr>
          </a:p>
          <a:p>
            <a:pPr eaLnBrk="1" hangingPunct="1">
              <a:lnSpc>
                <a:spcPts val="5200"/>
              </a:lnSpc>
              <a:defRPr/>
            </a:pPr>
            <a:r>
              <a:rPr lang="zh-TW" altLang="en-US" sz="6000" b="1" dirty="0" smtClean="0">
                <a:latin typeface="標楷體" panose="03000509000000000000" pitchFamily="65" charset="-120"/>
                <a:ea typeface="標楷體" panose="03000509000000000000" pitchFamily="65" charset="-120"/>
              </a:rPr>
              <a:t>推動經驗分享</a:t>
            </a:r>
            <a:endParaRPr kumimoji="0" lang="zh-TW" altLang="en-US" sz="6000" b="1" dirty="0" smtClean="0">
              <a:solidFill>
                <a:srgbClr val="0000FF"/>
              </a:solidFill>
              <a:latin typeface="標楷體" panose="03000509000000000000" pitchFamily="65" charset="-120"/>
              <a:ea typeface="標楷體" panose="03000509000000000000" pitchFamily="65" charset="-120"/>
            </a:endParaRPr>
          </a:p>
        </p:txBody>
      </p:sp>
      <p:sp>
        <p:nvSpPr>
          <p:cNvPr id="5" name="AutoShape 4" descr="“中興院區”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6" descr="“中興院區”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8" descr="“中興院區”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10" name="文字版面配置區 9"/>
          <p:cNvSpPr>
            <a:spLocks noGrp="1"/>
          </p:cNvSpPr>
          <p:nvPr>
            <p:ph type="body" idx="1"/>
          </p:nvPr>
        </p:nvSpPr>
        <p:spPr>
          <a:xfrm>
            <a:off x="722313" y="4817393"/>
            <a:ext cx="7772400" cy="1779959"/>
          </a:xfrm>
        </p:spPr>
        <p:txBody>
          <a:bodyPr/>
          <a:lstStyle/>
          <a:p>
            <a:r>
              <a:rPr lang="zh-TW" altLang="en-US" sz="2800" b="1" dirty="0">
                <a:solidFill>
                  <a:srgbClr val="0000FF"/>
                </a:solidFill>
                <a:latin typeface="標楷體" panose="03000509000000000000" pitchFamily="65" charset="-120"/>
                <a:ea typeface="標楷體" panose="03000509000000000000" pitchFamily="65" charset="-120"/>
              </a:rPr>
              <a:t>王祖琪</a:t>
            </a:r>
          </a:p>
          <a:p>
            <a:r>
              <a:rPr lang="zh-TW" altLang="en-US" sz="2800" b="1" dirty="0" smtClean="0">
                <a:solidFill>
                  <a:srgbClr val="0000FF"/>
                </a:solidFill>
                <a:latin typeface="標楷體" panose="03000509000000000000" pitchFamily="65" charset="-120"/>
                <a:ea typeface="標楷體" panose="03000509000000000000" pitchFamily="65" charset="-120"/>
              </a:rPr>
              <a:t>台灣長期照護專業協會理事長</a:t>
            </a:r>
            <a:endParaRPr lang="en-US" altLang="zh-TW" sz="2800" b="1" dirty="0" smtClean="0">
              <a:solidFill>
                <a:srgbClr val="0000FF"/>
              </a:solidFill>
              <a:latin typeface="標楷體" panose="03000509000000000000" pitchFamily="65" charset="-120"/>
              <a:ea typeface="標楷體" panose="03000509000000000000" pitchFamily="65" charset="-120"/>
            </a:endParaRPr>
          </a:p>
          <a:p>
            <a:r>
              <a:rPr lang="zh-TW" altLang="en-US" sz="2800" b="1" dirty="0">
                <a:solidFill>
                  <a:srgbClr val="0000FF"/>
                </a:solidFill>
                <a:latin typeface="標楷體" panose="03000509000000000000" pitchFamily="65" charset="-120"/>
                <a:ea typeface="標楷體" panose="03000509000000000000" pitchFamily="65" charset="-120"/>
              </a:rPr>
              <a:t>新北市立聯合</a:t>
            </a:r>
            <a:r>
              <a:rPr lang="zh-TW" altLang="en-US" sz="2800" b="1" dirty="0" smtClean="0">
                <a:solidFill>
                  <a:srgbClr val="0000FF"/>
                </a:solidFill>
                <a:latin typeface="標楷體" panose="03000509000000000000" pitchFamily="65" charset="-120"/>
                <a:ea typeface="標楷體" panose="03000509000000000000" pitchFamily="65" charset="-120"/>
              </a:rPr>
              <a:t>醫院副院長</a:t>
            </a:r>
            <a:endParaRPr lang="en-US" altLang="zh-TW" sz="2800" b="1" dirty="0" smtClean="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71458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bwMode="auto">
          <a:xfrm>
            <a:off x="457200" y="0"/>
            <a:ext cx="8229600" cy="9941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TW" altLang="en-US" sz="4400" b="1" dirty="0" smtClean="0">
                <a:solidFill>
                  <a:srgbClr val="0000FF"/>
                </a:solidFill>
                <a:effectLst/>
                <a:latin typeface="標楷體" panose="03000509000000000000" pitchFamily="65" charset="-120"/>
                <a:ea typeface="標楷體" panose="03000509000000000000" pitchFamily="65" charset="-120"/>
              </a:rPr>
              <a:t>居家醫療整合照顧計畫 </a:t>
            </a:r>
          </a:p>
        </p:txBody>
      </p:sp>
      <p:sp>
        <p:nvSpPr>
          <p:cNvPr id="4" name="投影片編號版面配置區 3"/>
          <p:cNvSpPr>
            <a:spLocks noGrp="1"/>
          </p:cNvSpPr>
          <p:nvPr>
            <p:ph type="sldNum" sz="quarter" idx="12"/>
          </p:nvPr>
        </p:nvSpPr>
        <p:spPr/>
        <p:txBody>
          <a:bodyPr/>
          <a:lstStyle/>
          <a:p>
            <a:pPr>
              <a:defRPr/>
            </a:pPr>
            <a:fld id="{AA2FE841-CF15-4476-B1A0-6EA18E248CD9}" type="slidenum">
              <a:rPr lang="en-US" altLang="zh-TW" smtClean="0"/>
              <a:pPr>
                <a:defRPr/>
              </a:pPr>
              <a:t>10</a:t>
            </a:fld>
            <a:endParaRPr lang="en-US" altLang="zh-TW" dirty="0"/>
          </a:p>
        </p:txBody>
      </p:sp>
      <p:pic>
        <p:nvPicPr>
          <p:cNvPr id="819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2534" t="13086" r="12265" b="8235"/>
          <a:stretch>
            <a:fillRect/>
          </a:stretch>
        </p:blipFill>
        <p:spPr bwMode="auto">
          <a:xfrm>
            <a:off x="286613" y="836712"/>
            <a:ext cx="8570773" cy="60212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970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53D3B08-2F93-467F-8801-7FA75C1D382F}" type="slidenum">
              <a:rPr lang="en-US" altLang="zh-TW" smtClean="0"/>
              <a:pPr>
                <a:defRPr/>
              </a:pPr>
              <a:t>11</a:t>
            </a:fld>
            <a:endParaRPr lang="en-US" altLang="zh-TW" dirty="0"/>
          </a:p>
        </p:txBody>
      </p:sp>
      <p:pic>
        <p:nvPicPr>
          <p:cNvPr id="1024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0690" t="37068" r="36494" b="6458"/>
          <a:stretch/>
        </p:blipFill>
        <p:spPr bwMode="auto">
          <a:xfrm>
            <a:off x="639316" y="1750876"/>
            <a:ext cx="5868753" cy="505894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標題 1"/>
          <p:cNvSpPr>
            <a:spLocks noGrp="1"/>
          </p:cNvSpPr>
          <p:nvPr>
            <p:ph type="title"/>
          </p:nvPr>
        </p:nvSpPr>
        <p:spPr bwMode="auto">
          <a:xfrm>
            <a:off x="457200" y="0"/>
            <a:ext cx="8229600" cy="10801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zh-TW" altLang="en-US" sz="4400" b="1" dirty="0">
                <a:solidFill>
                  <a:srgbClr val="0000FF"/>
                </a:solidFill>
                <a:effectLst/>
                <a:latin typeface="標楷體" panose="03000509000000000000" pitchFamily="65" charset="-120"/>
                <a:ea typeface="標楷體" panose="03000509000000000000" pitchFamily="65" charset="-120"/>
              </a:rPr>
              <a:t>居家醫療整合</a:t>
            </a:r>
            <a:r>
              <a:rPr lang="en-US" altLang="zh-TW" sz="4400" b="1" dirty="0" smtClean="0">
                <a:solidFill>
                  <a:srgbClr val="0000FF"/>
                </a:solidFill>
                <a:effectLst/>
                <a:latin typeface="標楷體" panose="03000509000000000000" pitchFamily="65" charset="-120"/>
                <a:ea typeface="標楷體" panose="03000509000000000000" pitchFamily="65" charset="-120"/>
              </a:rPr>
              <a:t>-</a:t>
            </a:r>
            <a:r>
              <a:rPr lang="zh-TW" altLang="en-US" sz="4400" b="1" dirty="0">
                <a:solidFill>
                  <a:srgbClr val="0000FF"/>
                </a:solidFill>
                <a:effectLst/>
                <a:latin typeface="標楷體" panose="03000509000000000000" pitchFamily="65" charset="-120"/>
                <a:ea typeface="標楷體" panose="03000509000000000000" pitchFamily="65" charset="-120"/>
              </a:rPr>
              <a:t>讓長者就地善終 </a:t>
            </a:r>
          </a:p>
        </p:txBody>
      </p:sp>
      <p:sp>
        <p:nvSpPr>
          <p:cNvPr id="7" name="橢圓 6"/>
          <p:cNvSpPr/>
          <p:nvPr/>
        </p:nvSpPr>
        <p:spPr>
          <a:xfrm>
            <a:off x="665820" y="1052736"/>
            <a:ext cx="1331640" cy="684076"/>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b="1" dirty="0" smtClean="0">
                <a:solidFill>
                  <a:srgbClr val="FF0000"/>
                </a:solidFill>
                <a:latin typeface="+mj-ea"/>
                <a:ea typeface="+mj-ea"/>
              </a:rPr>
              <a:t>衛生局</a:t>
            </a:r>
            <a:endParaRPr lang="zh-TW" altLang="en-US" b="1" dirty="0">
              <a:solidFill>
                <a:srgbClr val="FF0000"/>
              </a:solidFill>
              <a:latin typeface="+mj-ea"/>
              <a:ea typeface="+mj-ea"/>
            </a:endParaRPr>
          </a:p>
        </p:txBody>
      </p:sp>
      <p:sp>
        <p:nvSpPr>
          <p:cNvPr id="8" name="上-下雙向箭號 7"/>
          <p:cNvSpPr/>
          <p:nvPr/>
        </p:nvSpPr>
        <p:spPr>
          <a:xfrm rot="18919529">
            <a:off x="2214619" y="1445378"/>
            <a:ext cx="129172" cy="1074515"/>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199" t="42871" r="15554" b="4397"/>
          <a:stretch/>
        </p:blipFill>
        <p:spPr bwMode="auto">
          <a:xfrm>
            <a:off x="6516216" y="1736812"/>
            <a:ext cx="2448272" cy="507300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953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4"/>
          <p:cNvSpPr txBox="1">
            <a:spLocks/>
          </p:cNvSpPr>
          <p:nvPr/>
        </p:nvSpPr>
        <p:spPr bwMode="auto">
          <a:xfrm>
            <a:off x="148417" y="2744564"/>
            <a:ext cx="8816071"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rtl="0" eaLnBrk="0" fontAlgn="base" hangingPunct="0">
              <a:spcBef>
                <a:spcPct val="20000"/>
              </a:spcBef>
              <a:spcAft>
                <a:spcPct val="0"/>
              </a:spcAft>
              <a:buFont typeface="Arial" pitchFamily="34" charset="0"/>
              <a:buNone/>
              <a:defRPr sz="3200" kern="1200">
                <a:solidFill>
                  <a:srgbClr val="000099"/>
                </a:solidFill>
                <a:latin typeface="微軟正黑體" panose="020B0604030504040204" pitchFamily="34" charset="-120"/>
                <a:ea typeface="微軟正黑體" panose="020B0604030504040204" pitchFamily="34" charset="-120"/>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ts val="5200"/>
              </a:lnSpc>
              <a:defRPr/>
            </a:pPr>
            <a:endParaRPr kumimoji="0" lang="zh-TW" altLang="en-US" sz="6000" b="1" dirty="0" smtClean="0">
              <a:solidFill>
                <a:srgbClr val="0000FF"/>
              </a:solidFill>
              <a:latin typeface="+mj-ea"/>
              <a:ea typeface="+mj-ea"/>
            </a:endParaRPr>
          </a:p>
        </p:txBody>
      </p:sp>
      <p:sp>
        <p:nvSpPr>
          <p:cNvPr id="5" name="AutoShape 4" descr="“中興院區”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6" descr="“中興院區”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8" descr="“中興院區”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0" y="2414498"/>
            <a:ext cx="9144000" cy="2166630"/>
            <a:chOff x="0" y="2414498"/>
            <a:chExt cx="9144000" cy="2166630"/>
          </a:xfrm>
        </p:grpSpPr>
        <p:sp>
          <p:nvSpPr>
            <p:cNvPr id="9" name="圓角矩形 8"/>
            <p:cNvSpPr/>
            <p:nvPr/>
          </p:nvSpPr>
          <p:spPr>
            <a:xfrm>
              <a:off x="0" y="2414498"/>
              <a:ext cx="9144000" cy="2166629"/>
            </a:xfrm>
            <a:prstGeom prst="roundRect">
              <a:avLst/>
            </a:prstGeom>
            <a:solidFill>
              <a:srgbClr val="CCCCFF"/>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mn-cs"/>
              </a:endParaRPr>
            </a:p>
          </p:txBody>
        </p:sp>
        <p:sp>
          <p:nvSpPr>
            <p:cNvPr id="10" name="標題 1"/>
            <p:cNvSpPr txBox="1">
              <a:spLocks/>
            </p:cNvSpPr>
            <p:nvPr/>
          </p:nvSpPr>
          <p:spPr bwMode="auto">
            <a:xfrm>
              <a:off x="2132372" y="3141663"/>
              <a:ext cx="701162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defRPr/>
              </a:pPr>
              <a:r>
                <a:rPr lang="zh-TW" altLang="en-US" sz="4800" b="1" kern="0" dirty="0">
                  <a:solidFill>
                    <a:srgbClr val="0000FF"/>
                  </a:solidFill>
                  <a:latin typeface="標楷體" panose="03000509000000000000" pitchFamily="65" charset="-120"/>
                  <a:ea typeface="標楷體" panose="03000509000000000000" pitchFamily="65" charset="-120"/>
                  <a:cs typeface="Arial" pitchFamily="34" charset="0"/>
                </a:rPr>
                <a:t>居家醫療收案條件及架構</a:t>
              </a:r>
            </a:p>
          </p:txBody>
        </p:sp>
        <p:pic>
          <p:nvPicPr>
            <p:cNvPr id="11" name="Picture 6" descr="高清艳丽郁金香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0" y="2414498"/>
              <a:ext cx="2277608" cy="2166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3317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600" dirty="0" smtClean="0">
                <a:latin typeface="微軟正黑體" panose="020B0604030504040204" pitchFamily="34" charset="-120"/>
                <a:ea typeface="微軟正黑體" panose="020B0604030504040204" pitchFamily="34" charset="-120"/>
              </a:rPr>
              <a:t> </a:t>
            </a:r>
            <a:endParaRPr lang="zh-TW" altLang="en-US" sz="3600" dirty="0">
              <a:latin typeface="微軟正黑體" panose="020B0604030504040204" pitchFamily="34" charset="-120"/>
              <a:ea typeface="微軟正黑體" panose="020B0604030504040204" pitchFamily="34" charset="-120"/>
            </a:endParaRPr>
          </a:p>
        </p:txBody>
      </p:sp>
      <p:sp>
        <p:nvSpPr>
          <p:cNvPr id="5" name="橢圓 4"/>
          <p:cNvSpPr>
            <a:spLocks noChangeAspect="1"/>
          </p:cNvSpPr>
          <p:nvPr/>
        </p:nvSpPr>
        <p:spPr>
          <a:xfrm>
            <a:off x="2282887" y="1845752"/>
            <a:ext cx="3945297" cy="4247544"/>
          </a:xfrm>
          <a:prstGeom prst="ellipse">
            <a:avLst/>
          </a:prstGeom>
          <a:solidFill>
            <a:srgbClr val="FFCCFF">
              <a:alpha val="50196"/>
            </a:srgb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6" name="橢圓 5"/>
          <p:cNvSpPr/>
          <p:nvPr/>
        </p:nvSpPr>
        <p:spPr>
          <a:xfrm>
            <a:off x="2483768" y="1838677"/>
            <a:ext cx="3528392" cy="3414977"/>
          </a:xfrm>
          <a:prstGeom prst="ellipse">
            <a:avLst/>
          </a:prstGeom>
          <a:solidFill>
            <a:srgbClr val="FFFF00">
              <a:alpha val="50196"/>
            </a:srgb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7" name="橢圓 6"/>
          <p:cNvSpPr/>
          <p:nvPr/>
        </p:nvSpPr>
        <p:spPr>
          <a:xfrm>
            <a:off x="3059832" y="1845033"/>
            <a:ext cx="2376264" cy="1790699"/>
          </a:xfrm>
          <a:prstGeom prst="ellipse">
            <a:avLst/>
          </a:prstGeom>
          <a:solidFill>
            <a:srgbClr val="FFCCCC">
              <a:alpha val="50196"/>
            </a:srgbClr>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8" name="標題 3"/>
          <p:cNvSpPr txBox="1">
            <a:spLocks/>
          </p:cNvSpPr>
          <p:nvPr/>
        </p:nvSpPr>
        <p:spPr>
          <a:xfrm>
            <a:off x="589434" y="16362"/>
            <a:ext cx="7965132" cy="96436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4800" b="1" dirty="0">
                <a:solidFill>
                  <a:srgbClr val="0000FF"/>
                </a:solidFill>
                <a:latin typeface="標楷體" panose="03000509000000000000" pitchFamily="65" charset="-120"/>
                <a:ea typeface="標楷體" panose="03000509000000000000" pitchFamily="65" charset="-120"/>
              </a:rPr>
              <a:t>居家醫療整合照護架構</a:t>
            </a:r>
          </a:p>
        </p:txBody>
      </p:sp>
      <p:sp>
        <p:nvSpPr>
          <p:cNvPr id="9" name="投影片編號版面配置區 1"/>
          <p:cNvSpPr>
            <a:spLocks noGrp="1"/>
          </p:cNvSpPr>
          <p:nvPr>
            <p:ph type="sldNum" sz="quarter" idx="12"/>
          </p:nvPr>
        </p:nvSpPr>
        <p:spPr>
          <a:xfrm>
            <a:off x="9398949" y="6566198"/>
            <a:ext cx="488171" cy="360040"/>
          </a:xfrm>
        </p:spPr>
        <p:txBody>
          <a:bodyPr/>
          <a:lstStyle/>
          <a:p>
            <a:pPr>
              <a:defRPr/>
            </a:pPr>
            <a:fld id="{90A68C2D-6B61-4A20-9DF4-6B7C7811A13D}" type="slidenum">
              <a:rPr lang="en-US" altLang="zh-TW" smtClean="0">
                <a:latin typeface="微軟正黑體" panose="020B0604030504040204" pitchFamily="34" charset="-120"/>
                <a:ea typeface="微軟正黑體" panose="020B0604030504040204" pitchFamily="34" charset="-120"/>
              </a:rPr>
              <a:pPr>
                <a:defRPr/>
              </a:pPr>
              <a:t>13</a:t>
            </a:fld>
            <a:endParaRPr lang="en-US" altLang="zh-TW"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3729970" y="1979548"/>
            <a:ext cx="1107996"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居家醫療</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467623" y="3635732"/>
            <a:ext cx="1569660"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重度居家醫療</a:t>
            </a:r>
            <a:endParaRPr lang="en-US" altLang="zh-TW" b="1" dirty="0" smtClean="0">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3635896" y="5188550"/>
            <a:ext cx="1107996"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安寧醫療</a:t>
            </a:r>
            <a:endParaRPr lang="zh-TW" altLang="en-US" b="1" dirty="0">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3422193" y="1099447"/>
            <a:ext cx="1723549" cy="461665"/>
          </a:xfrm>
          <a:prstGeom prst="rect">
            <a:avLst/>
          </a:prstGeom>
          <a:noFill/>
        </p:spPr>
        <p:txBody>
          <a:bodyPr wrap="none" rtlCol="0">
            <a:spAutoFit/>
          </a:bodyPr>
          <a:lstStyle/>
          <a:p>
            <a:r>
              <a:rPr lang="zh-TW" altLang="en-US" sz="2400" b="1" dirty="0" smtClean="0">
                <a:latin typeface="微軟正黑體" panose="020B0604030504040204" pitchFamily="34" charset="-120"/>
                <a:ea typeface="微軟正黑體" panose="020B0604030504040204" pitchFamily="34" charset="-120"/>
              </a:rPr>
              <a:t>照護三階段</a:t>
            </a:r>
            <a:endParaRPr lang="zh-TW" altLang="en-US" sz="2400" b="1" dirty="0">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6444532" y="1099447"/>
            <a:ext cx="2339102" cy="461665"/>
          </a:xfrm>
          <a:prstGeom prst="rect">
            <a:avLst/>
          </a:prstGeom>
          <a:noFill/>
        </p:spPr>
        <p:txBody>
          <a:bodyPr wrap="none" rtlCol="0">
            <a:spAutoFit/>
          </a:bodyPr>
          <a:lstStyle/>
          <a:p>
            <a:r>
              <a:rPr lang="zh-TW" altLang="en-US" sz="2400" b="1" dirty="0" smtClean="0">
                <a:latin typeface="微軟正黑體" panose="020B0604030504040204" pitchFamily="34" charset="-120"/>
                <a:ea typeface="微軟正黑體" panose="020B0604030504040204" pitchFamily="34" charset="-120"/>
              </a:rPr>
              <a:t>各階段收案條件</a:t>
            </a:r>
            <a:endParaRPr lang="zh-TW" altLang="en-US" sz="2400" b="1" dirty="0">
              <a:latin typeface="微軟正黑體" panose="020B0604030504040204" pitchFamily="34" charset="-120"/>
              <a:ea typeface="微軟正黑體" panose="020B0604030504040204" pitchFamily="34" charset="-120"/>
            </a:endParaRPr>
          </a:p>
        </p:txBody>
      </p:sp>
      <p:sp>
        <p:nvSpPr>
          <p:cNvPr id="19" name="文字方塊 18"/>
          <p:cNvSpPr txBox="1"/>
          <p:nvPr/>
        </p:nvSpPr>
        <p:spPr>
          <a:xfrm>
            <a:off x="3480765" y="2351782"/>
            <a:ext cx="1643399" cy="1077218"/>
          </a:xfrm>
          <a:prstGeom prst="rect">
            <a:avLst/>
          </a:prstGeom>
          <a:noFill/>
        </p:spPr>
        <p:txBody>
          <a:bodyPr wrap="none" rtlCol="0">
            <a:spAutoFit/>
          </a:bodyPr>
          <a:lstStyle/>
          <a:p>
            <a:r>
              <a:rPr lang="en-US" altLang="zh-TW" sz="1600" b="1" dirty="0">
                <a:solidFill>
                  <a:srgbClr val="FF0000"/>
                </a:solidFill>
                <a:latin typeface="微軟正黑體" panose="020B0604030504040204" pitchFamily="34" charset="-120"/>
                <a:ea typeface="微軟正黑體" panose="020B0604030504040204" pitchFamily="34" charset="-120"/>
              </a:rPr>
              <a:t>1.</a:t>
            </a:r>
            <a:r>
              <a:rPr lang="zh-TW" altLang="en-US" sz="1600" b="1" dirty="0">
                <a:solidFill>
                  <a:srgbClr val="FF0000"/>
                </a:solidFill>
                <a:latin typeface="微軟正黑體" panose="020B0604030504040204" pitchFamily="34" charset="-120"/>
                <a:ea typeface="微軟正黑體" panose="020B0604030504040204" pitchFamily="34" charset="-120"/>
              </a:rPr>
              <a:t>醫師</a:t>
            </a:r>
            <a:r>
              <a:rPr lang="zh-TW" altLang="en-US" sz="1600" b="1" dirty="0" smtClean="0">
                <a:solidFill>
                  <a:srgbClr val="FF0000"/>
                </a:solidFill>
                <a:latin typeface="微軟正黑體" panose="020B0604030504040204" pitchFamily="34" charset="-120"/>
                <a:ea typeface="微軟正黑體" panose="020B0604030504040204" pitchFamily="34" charset="-120"/>
              </a:rPr>
              <a:t>訪視</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r>
              <a:rPr lang="en-US" altLang="zh-TW" sz="1600" b="1" dirty="0" smtClean="0">
                <a:solidFill>
                  <a:srgbClr val="FF0000"/>
                </a:solidFill>
                <a:latin typeface="微軟正黑體" panose="020B0604030504040204" pitchFamily="34" charset="-120"/>
                <a:ea typeface="微軟正黑體" panose="020B0604030504040204" pitchFamily="34" charset="-120"/>
              </a:rPr>
              <a:t>2.</a:t>
            </a:r>
            <a:r>
              <a:rPr lang="zh-TW" altLang="en-US" sz="1600" b="1" dirty="0" smtClean="0">
                <a:solidFill>
                  <a:srgbClr val="FF0000"/>
                </a:solidFill>
                <a:latin typeface="微軟正黑體" panose="020B0604030504040204" pitchFamily="34" charset="-120"/>
                <a:ea typeface="微軟正黑體" panose="020B0604030504040204" pitchFamily="34" charset="-120"/>
              </a:rPr>
              <a:t>處方、給藥</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r>
              <a:rPr lang="en-US" altLang="zh-TW" sz="1600" b="1" dirty="0" smtClean="0">
                <a:solidFill>
                  <a:srgbClr val="FF0000"/>
                </a:solidFill>
                <a:latin typeface="微軟正黑體" panose="020B0604030504040204" pitchFamily="34" charset="-120"/>
                <a:ea typeface="微軟正黑體" panose="020B0604030504040204" pitchFamily="34" charset="-120"/>
              </a:rPr>
              <a:t>3.</a:t>
            </a:r>
            <a:r>
              <a:rPr lang="zh-TW" altLang="en-US" sz="1600" b="1" dirty="0" smtClean="0">
                <a:solidFill>
                  <a:srgbClr val="FF0000"/>
                </a:solidFill>
                <a:latin typeface="微軟正黑體" panose="020B0604030504040204" pitchFamily="34" charset="-120"/>
                <a:ea typeface="微軟正黑體" panose="020B0604030504040204" pitchFamily="34" charset="-120"/>
              </a:rPr>
              <a:t>檢驗檢查</a:t>
            </a:r>
            <a:endParaRPr lang="en-US" altLang="zh-TW" sz="1600" b="1" dirty="0" smtClean="0">
              <a:solidFill>
                <a:srgbClr val="FF0000"/>
              </a:solidFill>
              <a:latin typeface="微軟正黑體" panose="020B0604030504040204" pitchFamily="34" charset="-120"/>
              <a:ea typeface="微軟正黑體" panose="020B0604030504040204" pitchFamily="34" charset="-120"/>
            </a:endParaRPr>
          </a:p>
          <a:p>
            <a:r>
              <a:rPr lang="en-US" altLang="zh-TW" sz="1600" b="1" u="sng" dirty="0">
                <a:solidFill>
                  <a:srgbClr val="FF0000"/>
                </a:solidFill>
                <a:latin typeface="+mn-ea"/>
              </a:rPr>
              <a:t>3-1.</a:t>
            </a:r>
            <a:r>
              <a:rPr lang="zh-TW" altLang="en-US" sz="1600" b="1" u="sng" dirty="0">
                <a:solidFill>
                  <a:srgbClr val="FF0000"/>
                </a:solidFill>
                <a:latin typeface="+mn-ea"/>
              </a:rPr>
              <a:t>治療處置</a:t>
            </a:r>
            <a:r>
              <a:rPr lang="en-US" altLang="zh-TW" sz="1600" b="1" u="sng" dirty="0">
                <a:solidFill>
                  <a:srgbClr val="FF0000"/>
                </a:solidFill>
                <a:latin typeface="+mn-ea"/>
              </a:rPr>
              <a:t>(</a:t>
            </a:r>
            <a:r>
              <a:rPr lang="zh-TW" altLang="en-US" sz="1600" b="1" u="sng" dirty="0">
                <a:solidFill>
                  <a:srgbClr val="FF0000"/>
                </a:solidFill>
                <a:latin typeface="+mn-ea"/>
              </a:rPr>
              <a:t>註</a:t>
            </a:r>
            <a:r>
              <a:rPr lang="en-US" altLang="zh-TW" sz="1600" b="1" u="sng" dirty="0" smtClean="0">
                <a:solidFill>
                  <a:srgbClr val="FF0000"/>
                </a:solidFill>
                <a:latin typeface="+mn-ea"/>
              </a:rPr>
              <a:t>)</a:t>
            </a:r>
            <a:endParaRPr lang="zh-TW" altLang="en-US" sz="1600" b="1" u="sng" dirty="0">
              <a:latin typeface="+mn-ea"/>
            </a:endParaRPr>
          </a:p>
        </p:txBody>
      </p:sp>
      <p:sp>
        <p:nvSpPr>
          <p:cNvPr id="20" name="文字方塊 19"/>
          <p:cNvSpPr txBox="1"/>
          <p:nvPr/>
        </p:nvSpPr>
        <p:spPr>
          <a:xfrm>
            <a:off x="3361235" y="3987641"/>
            <a:ext cx="2218877" cy="1169551"/>
          </a:xfrm>
          <a:prstGeom prst="rect">
            <a:avLst/>
          </a:prstGeom>
          <a:noFill/>
        </p:spPr>
        <p:txBody>
          <a:bodyPr wrap="none" rtlCol="0">
            <a:spAutoFit/>
          </a:bodyPr>
          <a:lstStyle/>
          <a:p>
            <a:r>
              <a:rPr lang="en-US" altLang="zh-TW" sz="1400" b="1" dirty="0">
                <a:solidFill>
                  <a:srgbClr val="FF0000"/>
                </a:solidFill>
                <a:latin typeface="+mn-ea"/>
              </a:rPr>
              <a:t>4.</a:t>
            </a:r>
            <a:r>
              <a:rPr lang="zh-TW" altLang="en-US" sz="1400" b="1" dirty="0">
                <a:solidFill>
                  <a:srgbClr val="FF0000"/>
                </a:solidFill>
                <a:latin typeface="+mn-ea"/>
              </a:rPr>
              <a:t>護理訪視</a:t>
            </a:r>
            <a:endParaRPr lang="en-US" altLang="zh-TW" sz="1400" b="1" dirty="0">
              <a:solidFill>
                <a:srgbClr val="FF0000"/>
              </a:solidFill>
              <a:latin typeface="+mn-ea"/>
            </a:endParaRPr>
          </a:p>
          <a:p>
            <a:r>
              <a:rPr lang="en-US" altLang="zh-TW" sz="1400" b="1" dirty="0">
                <a:solidFill>
                  <a:srgbClr val="FF0000"/>
                </a:solidFill>
                <a:latin typeface="+mn-ea"/>
              </a:rPr>
              <a:t>5.RT</a:t>
            </a:r>
            <a:r>
              <a:rPr lang="zh-TW" altLang="en-US" sz="1400" b="1" dirty="0">
                <a:solidFill>
                  <a:srgbClr val="FF0000"/>
                </a:solidFill>
                <a:latin typeface="+mn-ea"/>
              </a:rPr>
              <a:t>訪視</a:t>
            </a:r>
            <a:r>
              <a:rPr lang="en-US" altLang="zh-TW" sz="1400" b="1" u="sng" dirty="0">
                <a:solidFill>
                  <a:srgbClr val="FF0000"/>
                </a:solidFill>
                <a:latin typeface="+mn-ea"/>
              </a:rPr>
              <a:t>(</a:t>
            </a:r>
            <a:r>
              <a:rPr lang="zh-TW" altLang="en-US" sz="1400" b="1" u="sng" dirty="0">
                <a:solidFill>
                  <a:srgbClr val="FF0000"/>
                </a:solidFill>
                <a:latin typeface="+mn-ea"/>
              </a:rPr>
              <a:t>呼吸依賴</a:t>
            </a:r>
            <a:r>
              <a:rPr lang="en-US" altLang="zh-TW" sz="1400" b="1" u="sng" dirty="0">
                <a:solidFill>
                  <a:srgbClr val="FF0000"/>
                </a:solidFill>
                <a:latin typeface="+mn-ea"/>
              </a:rPr>
              <a:t>)</a:t>
            </a:r>
            <a:endParaRPr lang="zh-TW" altLang="en-US" sz="1400" b="1" dirty="0">
              <a:solidFill>
                <a:srgbClr val="FF0000"/>
              </a:solidFill>
              <a:latin typeface="+mn-ea"/>
            </a:endParaRPr>
          </a:p>
          <a:p>
            <a:r>
              <a:rPr lang="en-US" altLang="zh-TW" sz="1400" b="1" dirty="0">
                <a:solidFill>
                  <a:srgbClr val="FF0000"/>
                </a:solidFill>
                <a:latin typeface="+mn-ea"/>
              </a:rPr>
              <a:t>6.</a:t>
            </a:r>
            <a:r>
              <a:rPr lang="zh-TW" altLang="en-US" sz="1400" b="1" u="sng" dirty="0">
                <a:solidFill>
                  <a:srgbClr val="FF0000"/>
                </a:solidFill>
                <a:latin typeface="+mn-ea"/>
              </a:rPr>
              <a:t>其他專業訪視</a:t>
            </a:r>
            <a:r>
              <a:rPr lang="en-US" altLang="zh-TW" sz="1400" b="1" u="sng" dirty="0">
                <a:solidFill>
                  <a:srgbClr val="FF0000"/>
                </a:solidFill>
                <a:latin typeface="+mn-ea"/>
              </a:rPr>
              <a:t>(</a:t>
            </a:r>
            <a:r>
              <a:rPr lang="zh-TW" altLang="en-US" sz="1400" b="1" u="sng" dirty="0">
                <a:solidFill>
                  <a:srgbClr val="FF0000"/>
                </a:solidFill>
                <a:latin typeface="+mn-ea"/>
              </a:rPr>
              <a:t>呼吸依賴</a:t>
            </a:r>
            <a:r>
              <a:rPr lang="en-US" altLang="zh-TW" sz="1400" b="1" u="sng" dirty="0">
                <a:solidFill>
                  <a:srgbClr val="FF0000"/>
                </a:solidFill>
                <a:latin typeface="+mn-ea"/>
              </a:rPr>
              <a:t>)</a:t>
            </a:r>
          </a:p>
          <a:p>
            <a:r>
              <a:rPr lang="en-US" altLang="zh-TW" sz="1400" b="1" dirty="0">
                <a:solidFill>
                  <a:srgbClr val="FF0000"/>
                </a:solidFill>
                <a:latin typeface="+mn-ea"/>
              </a:rPr>
              <a:t>7.</a:t>
            </a:r>
            <a:r>
              <a:rPr lang="zh-TW" altLang="en-US" sz="1400" b="1" dirty="0">
                <a:solidFill>
                  <a:srgbClr val="FF0000"/>
                </a:solidFill>
                <a:latin typeface="+mn-ea"/>
              </a:rPr>
              <a:t>呼吸器</a:t>
            </a:r>
            <a:r>
              <a:rPr lang="en-US" altLang="zh-TW" sz="1400" b="1" u="sng" dirty="0">
                <a:solidFill>
                  <a:srgbClr val="FF0000"/>
                </a:solidFill>
                <a:latin typeface="+mn-ea"/>
              </a:rPr>
              <a:t>(</a:t>
            </a:r>
            <a:r>
              <a:rPr lang="zh-TW" altLang="en-US" sz="1400" b="1" u="sng" dirty="0">
                <a:solidFill>
                  <a:srgbClr val="FF0000"/>
                </a:solidFill>
                <a:latin typeface="+mn-ea"/>
              </a:rPr>
              <a:t>呼吸依賴</a:t>
            </a:r>
            <a:r>
              <a:rPr lang="en-US" altLang="zh-TW" sz="1400" b="1" u="sng" dirty="0">
                <a:solidFill>
                  <a:srgbClr val="FF0000"/>
                </a:solidFill>
                <a:latin typeface="+mn-ea"/>
              </a:rPr>
              <a:t>)</a:t>
            </a:r>
            <a:endParaRPr lang="en-US" altLang="zh-TW" sz="1400" b="1" dirty="0">
              <a:solidFill>
                <a:srgbClr val="FF0000"/>
              </a:solidFill>
              <a:latin typeface="+mn-ea"/>
            </a:endParaRPr>
          </a:p>
          <a:p>
            <a:r>
              <a:rPr lang="en-US" altLang="zh-TW" sz="1400" b="1" dirty="0">
                <a:solidFill>
                  <a:srgbClr val="FF0000"/>
                </a:solidFill>
                <a:latin typeface="+mn-ea"/>
              </a:rPr>
              <a:t>8</a:t>
            </a:r>
            <a:r>
              <a:rPr lang="en-US" altLang="zh-TW" sz="1400" b="1" dirty="0" smtClean="0">
                <a:solidFill>
                  <a:srgbClr val="FF0000"/>
                </a:solidFill>
                <a:latin typeface="+mn-ea"/>
              </a:rPr>
              <a:t>.</a:t>
            </a:r>
            <a:r>
              <a:rPr lang="zh-TW" altLang="en-US" sz="1400" b="1" u="sng" dirty="0" smtClean="0">
                <a:solidFill>
                  <a:srgbClr val="FF0000"/>
                </a:solidFill>
                <a:latin typeface="+mn-ea"/>
              </a:rPr>
              <a:t>安寧</a:t>
            </a:r>
            <a:r>
              <a:rPr lang="zh-TW" altLang="en-US" sz="1400" b="1" u="sng" dirty="0">
                <a:solidFill>
                  <a:srgbClr val="FF0000"/>
                </a:solidFill>
                <a:latin typeface="+mn-ea"/>
              </a:rPr>
              <a:t>緩和諮詢</a:t>
            </a:r>
            <a:endParaRPr lang="zh-TW" altLang="en-US" sz="1400" b="1" u="sng" dirty="0">
              <a:latin typeface="+mn-ea"/>
            </a:endParaRPr>
          </a:p>
        </p:txBody>
      </p:sp>
      <p:sp>
        <p:nvSpPr>
          <p:cNvPr id="21" name="文字方塊 20"/>
          <p:cNvSpPr txBox="1"/>
          <p:nvPr/>
        </p:nvSpPr>
        <p:spPr>
          <a:xfrm>
            <a:off x="3561390" y="5479818"/>
            <a:ext cx="1593706" cy="523220"/>
          </a:xfrm>
          <a:prstGeom prst="rect">
            <a:avLst/>
          </a:prstGeom>
          <a:noFill/>
        </p:spPr>
        <p:txBody>
          <a:bodyPr wrap="none" rtlCol="0">
            <a:spAutoFit/>
          </a:bodyPr>
          <a:lstStyle/>
          <a:p>
            <a:r>
              <a:rPr lang="en-US" altLang="zh-TW" sz="1400" b="1" dirty="0" smtClean="0">
                <a:solidFill>
                  <a:srgbClr val="FF0000"/>
                </a:solidFill>
                <a:latin typeface="微軟正黑體" panose="020B0604030504040204" pitchFamily="34" charset="-120"/>
                <a:ea typeface="微軟正黑體" panose="020B0604030504040204" pitchFamily="34" charset="-120"/>
              </a:rPr>
              <a:t>8.</a:t>
            </a:r>
            <a:r>
              <a:rPr lang="zh-TW" altLang="en-US" sz="1400" b="1" dirty="0" smtClean="0">
                <a:solidFill>
                  <a:srgbClr val="FF0000"/>
                </a:solidFill>
                <a:latin typeface="微軟正黑體" panose="020B0604030504040204" pitchFamily="34" charset="-120"/>
                <a:ea typeface="微軟正黑體" panose="020B0604030504040204" pitchFamily="34" charset="-120"/>
              </a:rPr>
              <a:t>臨終訪視</a:t>
            </a:r>
            <a:endParaRPr lang="zh-TW" altLang="en-US" sz="1400" b="1" dirty="0">
              <a:solidFill>
                <a:srgbClr val="FF0000"/>
              </a:solidFill>
              <a:latin typeface="微軟正黑體" panose="020B0604030504040204" pitchFamily="34" charset="-120"/>
              <a:ea typeface="微軟正黑體" panose="020B0604030504040204" pitchFamily="34" charset="-120"/>
            </a:endParaRPr>
          </a:p>
          <a:p>
            <a:r>
              <a:rPr lang="en-US" altLang="zh-TW" sz="1400" b="1" dirty="0">
                <a:solidFill>
                  <a:srgbClr val="FF0000"/>
                </a:solidFill>
                <a:latin typeface="微軟正黑體" panose="020B0604030504040204" pitchFamily="34" charset="-120"/>
                <a:ea typeface="微軟正黑體" panose="020B0604030504040204" pitchFamily="34" charset="-120"/>
              </a:rPr>
              <a:t>9</a:t>
            </a:r>
            <a:r>
              <a:rPr lang="en-US" altLang="zh-TW" sz="1400" b="1" dirty="0" smtClean="0">
                <a:solidFill>
                  <a:srgbClr val="FF0000"/>
                </a:solidFill>
                <a:latin typeface="微軟正黑體" panose="020B0604030504040204" pitchFamily="34" charset="-120"/>
                <a:ea typeface="微軟正黑體" panose="020B0604030504040204" pitchFamily="34" charset="-120"/>
              </a:rPr>
              <a:t>.</a:t>
            </a:r>
            <a:r>
              <a:rPr lang="zh-TW" altLang="en-US" sz="1400" b="1" dirty="0" smtClean="0">
                <a:solidFill>
                  <a:srgbClr val="FF0000"/>
                </a:solidFill>
                <a:latin typeface="微軟正黑體" panose="020B0604030504040204" pitchFamily="34" charset="-120"/>
                <a:ea typeface="微軟正黑體" panose="020B0604030504040204" pitchFamily="34" charset="-120"/>
              </a:rPr>
              <a:t>病人自控</a:t>
            </a:r>
            <a:r>
              <a:rPr lang="zh-TW" altLang="en-US" sz="1400" b="1" dirty="0">
                <a:solidFill>
                  <a:srgbClr val="FF0000"/>
                </a:solidFill>
                <a:latin typeface="微軟正黑體" panose="020B0604030504040204" pitchFamily="34" charset="-120"/>
                <a:ea typeface="微軟正黑體" panose="020B0604030504040204" pitchFamily="34" charset="-120"/>
              </a:rPr>
              <a:t>式止痛</a:t>
            </a:r>
            <a:endParaRPr lang="zh-TW" altLang="en-US" sz="1400" b="1" dirty="0">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89153" y="4625846"/>
            <a:ext cx="2031325" cy="369332"/>
          </a:xfrm>
          <a:prstGeom prst="rect">
            <a:avLst/>
          </a:prstGeom>
          <a:noFill/>
        </p:spPr>
        <p:txBody>
          <a:bodyPr wrap="none" rtlCol="0">
            <a:spAutoFit/>
          </a:bodyPr>
          <a:lstStyle/>
          <a:p>
            <a:r>
              <a:rPr lang="zh-TW" altLang="en-US" b="1" dirty="0" smtClean="0">
                <a:latin typeface="微軟正黑體" panose="020B0604030504040204" pitchFamily="34" charset="-120"/>
                <a:ea typeface="微軟正黑體" panose="020B0604030504040204" pitchFamily="34" charset="-120"/>
              </a:rPr>
              <a:t>醫事人員相互支援</a:t>
            </a:r>
            <a:endParaRPr lang="zh-TW" altLang="en-US" b="1"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2483768" y="6054387"/>
            <a:ext cx="3863706"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altLang="zh-TW" sz="1600" b="1" dirty="0" smtClean="0">
                <a:latin typeface="微軟正黑體" panose="020B0604030504040204" pitchFamily="34" charset="-120"/>
                <a:ea typeface="微軟正黑體" panose="020B0604030504040204" pitchFamily="34" charset="-120"/>
              </a:rPr>
              <a:t>1.</a:t>
            </a:r>
            <a:r>
              <a:rPr lang="zh-TW" altLang="en-US" sz="1600" b="1" dirty="0" smtClean="0">
                <a:latin typeface="微軟正黑體" panose="020B0604030504040204" pitchFamily="34" charset="-120"/>
                <a:ea typeface="微軟正黑體" panose="020B0604030504040204" pitchFamily="34" charset="-120"/>
              </a:rPr>
              <a:t>個案健康管理，輔導查詢健康存摺</a:t>
            </a:r>
            <a:endParaRPr lang="en-US" altLang="zh-TW" sz="1600" b="1" dirty="0" smtClean="0">
              <a:latin typeface="微軟正黑體" panose="020B0604030504040204" pitchFamily="34" charset="-120"/>
              <a:ea typeface="微軟正黑體" panose="020B0604030504040204" pitchFamily="34" charset="-120"/>
            </a:endParaRPr>
          </a:p>
          <a:p>
            <a:r>
              <a:rPr lang="en-US" altLang="zh-TW" sz="1600" b="1" dirty="0" smtClean="0">
                <a:latin typeface="微軟正黑體" panose="020B0604030504040204" pitchFamily="34" charset="-120"/>
                <a:ea typeface="微軟正黑體" panose="020B0604030504040204" pitchFamily="34" charset="-120"/>
              </a:rPr>
              <a:t>2.</a:t>
            </a:r>
            <a:r>
              <a:rPr lang="en-US" altLang="zh-TW" sz="1600" b="1" u="sng" dirty="0" smtClean="0">
                <a:solidFill>
                  <a:srgbClr val="FF0000"/>
                </a:solidFill>
                <a:latin typeface="微軟正黑體" panose="020B0604030504040204" pitchFamily="34" charset="-120"/>
                <a:ea typeface="微軟正黑體" panose="020B0604030504040204" pitchFamily="34" charset="-120"/>
              </a:rPr>
              <a:t>24</a:t>
            </a:r>
            <a:r>
              <a:rPr lang="zh-TW" altLang="en-US" sz="1600" b="1" u="sng" dirty="0" smtClean="0">
                <a:solidFill>
                  <a:srgbClr val="FF0000"/>
                </a:solidFill>
                <a:latin typeface="微軟正黑體" panose="020B0604030504040204" pitchFamily="34" charset="-120"/>
                <a:ea typeface="微軟正黑體" panose="020B0604030504040204" pitchFamily="34" charset="-120"/>
              </a:rPr>
              <a:t>小時</a:t>
            </a:r>
            <a:r>
              <a:rPr lang="zh-TW" altLang="en-US" sz="1600" b="1" dirty="0" smtClean="0">
                <a:latin typeface="微軟正黑體" panose="020B0604030504040204" pitchFamily="34" charset="-120"/>
                <a:ea typeface="微軟正黑體" panose="020B0604030504040204" pitchFamily="34" charset="-120"/>
              </a:rPr>
              <a:t>電話諮詢服務</a:t>
            </a:r>
            <a:endParaRPr lang="en-US" altLang="zh-TW" sz="1600" b="1" dirty="0" smtClean="0">
              <a:latin typeface="微軟正黑體" panose="020B0604030504040204" pitchFamily="34" charset="-120"/>
              <a:ea typeface="微軟正黑體" panose="020B0604030504040204" pitchFamily="34" charset="-120"/>
            </a:endParaRPr>
          </a:p>
          <a:p>
            <a:r>
              <a:rPr lang="en-US" altLang="zh-TW" sz="1600" b="1" dirty="0" smtClean="0">
                <a:latin typeface="微軟正黑體" panose="020B0604030504040204" pitchFamily="34" charset="-120"/>
                <a:ea typeface="微軟正黑體" panose="020B0604030504040204" pitchFamily="34" charset="-120"/>
              </a:rPr>
              <a:t>3.</a:t>
            </a:r>
            <a:r>
              <a:rPr lang="zh-TW" altLang="en-US" sz="1600" b="1" dirty="0" smtClean="0">
                <a:latin typeface="微軟正黑體" panose="020B0604030504040204" pitchFamily="34" charset="-120"/>
                <a:ea typeface="微軟正黑體" panose="020B0604030504040204" pitchFamily="34" charset="-120"/>
              </a:rPr>
              <a:t>製作病人之居家醫療紀錄，留存案家。</a:t>
            </a:r>
            <a:endParaRPr lang="zh-TW" altLang="en-US" sz="1600" b="1" dirty="0">
              <a:latin typeface="微軟正黑體" panose="020B0604030504040204" pitchFamily="34" charset="-120"/>
              <a:ea typeface="微軟正黑體" panose="020B0604030504040204" pitchFamily="34" charset="-120"/>
            </a:endParaRPr>
          </a:p>
        </p:txBody>
      </p:sp>
      <p:sp>
        <p:nvSpPr>
          <p:cNvPr id="25" name="圓角矩形 24"/>
          <p:cNvSpPr/>
          <p:nvPr/>
        </p:nvSpPr>
        <p:spPr>
          <a:xfrm>
            <a:off x="89153" y="3068960"/>
            <a:ext cx="1885421" cy="151216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zh-TW" altLang="en-US" sz="1600" b="1" dirty="0">
                <a:solidFill>
                  <a:schemeClr val="tx1"/>
                </a:solidFill>
                <a:latin typeface="微軟正黑體" panose="020B0604030504040204" pitchFamily="34" charset="-120"/>
                <a:ea typeface="微軟正黑體" panose="020B0604030504040204" pitchFamily="34" charset="-120"/>
              </a:rPr>
              <a:t>整合性照護團隊</a:t>
            </a:r>
            <a:endParaRPr lang="en-US" altLang="zh-TW" sz="1600" b="1"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400" dirty="0">
                <a:solidFill>
                  <a:schemeClr val="tx1"/>
                </a:solidFill>
                <a:latin typeface="微軟正黑體" panose="020B0604030504040204" pitchFamily="34" charset="-120"/>
                <a:ea typeface="微軟正黑體" panose="020B0604030504040204" pitchFamily="34" charset="-120"/>
              </a:rPr>
              <a:t>聯醫各院區</a:t>
            </a:r>
            <a:endParaRPr lang="en-US" altLang="zh-TW" sz="14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400" dirty="0">
                <a:solidFill>
                  <a:schemeClr val="tx1"/>
                </a:solidFill>
                <a:latin typeface="微軟正黑體" panose="020B0604030504040204" pitchFamily="34" charset="-120"/>
                <a:ea typeface="微軟正黑體" panose="020B0604030504040204" pitchFamily="34" charset="-120"/>
              </a:rPr>
              <a:t>院外門診部</a:t>
            </a:r>
            <a:endParaRPr lang="en-US" altLang="zh-TW" sz="14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400" dirty="0">
                <a:solidFill>
                  <a:schemeClr val="tx1"/>
                </a:solidFill>
                <a:latin typeface="微軟正黑體" panose="020B0604030504040204" pitchFamily="34" charset="-120"/>
                <a:ea typeface="微軟正黑體" panose="020B0604030504040204" pitchFamily="34" charset="-120"/>
              </a:rPr>
              <a:t>居家護理所</a:t>
            </a:r>
            <a:endParaRPr lang="en-US" altLang="zh-TW" sz="1400" dirty="0">
              <a:solidFill>
                <a:schemeClr val="tx1"/>
              </a:solidFill>
              <a:latin typeface="微軟正黑體" panose="020B0604030504040204" pitchFamily="34" charset="-120"/>
              <a:ea typeface="微軟正黑體" panose="020B0604030504040204" pitchFamily="34" charset="-120"/>
            </a:endParaRPr>
          </a:p>
          <a:p>
            <a:pPr marL="285750" indent="-285750">
              <a:buFont typeface="Wingdings" panose="05000000000000000000" pitchFamily="2" charset="2"/>
              <a:buChar char="l"/>
            </a:pPr>
            <a:r>
              <a:rPr lang="zh-TW" altLang="en-US" sz="1400" dirty="0">
                <a:solidFill>
                  <a:schemeClr val="tx1"/>
                </a:solidFill>
                <a:latin typeface="微軟正黑體" panose="020B0604030504040204" pitchFamily="34" charset="-120"/>
                <a:ea typeface="微軟正黑體" panose="020B0604030504040204" pitchFamily="34" charset="-120"/>
              </a:rPr>
              <a:t>基層診所</a:t>
            </a:r>
          </a:p>
        </p:txBody>
      </p:sp>
      <p:sp>
        <p:nvSpPr>
          <p:cNvPr id="26" name="圓角矩形 25"/>
          <p:cNvSpPr/>
          <p:nvPr/>
        </p:nvSpPr>
        <p:spPr>
          <a:xfrm>
            <a:off x="125134" y="5541373"/>
            <a:ext cx="1959361" cy="4616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zh-TW" altLang="en-US" sz="1400" b="1" dirty="0">
                <a:solidFill>
                  <a:prstClr val="black"/>
                </a:solidFill>
                <a:latin typeface="微軟正黑體" panose="020B0604030504040204" pitchFamily="34" charset="-120"/>
                <a:ea typeface="微軟正黑體" panose="020B0604030504040204" pitchFamily="34" charset="-120"/>
              </a:rPr>
              <a:t>各階段皆須</a:t>
            </a:r>
            <a:r>
              <a:rPr lang="en-US" altLang="zh-TW" sz="1400" b="1" dirty="0">
                <a:solidFill>
                  <a:prstClr val="black"/>
                </a:solidFill>
                <a:latin typeface="微軟正黑體" panose="020B0604030504040204" pitchFamily="34" charset="-120"/>
                <a:ea typeface="微軟正黑體" panose="020B0604030504040204" pitchFamily="34" charset="-120"/>
              </a:rPr>
              <a:t>VPN</a:t>
            </a:r>
            <a:r>
              <a:rPr lang="zh-TW" altLang="en-US" sz="1400" b="1" dirty="0" smtClean="0">
                <a:solidFill>
                  <a:prstClr val="black"/>
                </a:solidFill>
                <a:latin typeface="微軟正黑體" panose="020B0604030504040204" pitchFamily="34" charset="-120"/>
                <a:ea typeface="微軟正黑體" panose="020B0604030504040204" pitchFamily="34" charset="-120"/>
              </a:rPr>
              <a:t>登錄</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sp>
        <p:nvSpPr>
          <p:cNvPr id="27" name="圓角矩形 26"/>
          <p:cNvSpPr/>
          <p:nvPr/>
        </p:nvSpPr>
        <p:spPr>
          <a:xfrm>
            <a:off x="6228184" y="4846059"/>
            <a:ext cx="2771799" cy="1247237"/>
          </a:xfrm>
          <a:prstGeom prst="roundRect">
            <a:avLst/>
          </a:prstGeom>
          <a:solidFill>
            <a:schemeClr val="accent4">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r>
              <a:rPr lang="zh-TW" altLang="en-US" sz="1600" b="1" dirty="0">
                <a:solidFill>
                  <a:schemeClr val="tx1"/>
                </a:solidFill>
                <a:latin typeface="微軟正黑體" panose="020B0604030504040204" pitchFamily="34" charset="-120"/>
                <a:ea typeface="微軟正黑體" panose="020B0604030504040204" pitchFamily="34" charset="-120"/>
              </a:rPr>
              <a:t>參與本計畫後之新收個案均應收為本計畫之照護對象，</a:t>
            </a:r>
            <a:endParaRPr lang="en-US" altLang="zh-TW" sz="1600" b="1" dirty="0">
              <a:solidFill>
                <a:schemeClr val="tx1"/>
              </a:solidFill>
              <a:latin typeface="微軟正黑體" panose="020B0604030504040204" pitchFamily="34" charset="-120"/>
              <a:ea typeface="微軟正黑體" panose="020B0604030504040204" pitchFamily="34" charset="-120"/>
            </a:endParaRPr>
          </a:p>
          <a:p>
            <a:r>
              <a:rPr lang="zh-TW" altLang="en-US" sz="1600" b="1" dirty="0">
                <a:solidFill>
                  <a:schemeClr val="tx1"/>
                </a:solidFill>
                <a:latin typeface="微軟正黑體" panose="020B0604030504040204" pitchFamily="34" charset="-120"/>
                <a:ea typeface="微軟正黑體" panose="020B0604030504040204" pitchFamily="34" charset="-120"/>
              </a:rPr>
              <a:t>原有個案於照護期滿應轉為本計畫之照護對象。</a:t>
            </a:r>
          </a:p>
        </p:txBody>
      </p:sp>
      <p:sp>
        <p:nvSpPr>
          <p:cNvPr id="28" name="圓角矩形 27"/>
          <p:cNvSpPr/>
          <p:nvPr/>
        </p:nvSpPr>
        <p:spPr>
          <a:xfrm>
            <a:off x="6264697" y="1607202"/>
            <a:ext cx="2771799" cy="2878633"/>
          </a:xfrm>
          <a:prstGeom prst="roundRect">
            <a:avLst>
              <a:gd name="adj" fmla="val 8709"/>
            </a:avLst>
          </a:prstGeom>
          <a:solidFill>
            <a:schemeClr val="accent5">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nSpc>
                <a:spcPts val="2000"/>
              </a:lnSpc>
            </a:pPr>
            <a:r>
              <a:rPr lang="en-US" altLang="zh-TW" sz="1400" b="1" dirty="0">
                <a:solidFill>
                  <a:schemeClr val="tx1"/>
                </a:solidFill>
                <a:latin typeface="微軟正黑體" panose="020B0604030504040204" pitchFamily="34" charset="-120"/>
                <a:ea typeface="微軟正黑體" panose="020B0604030504040204" pitchFamily="34" charset="-120"/>
              </a:rPr>
              <a:t>1.</a:t>
            </a:r>
            <a:r>
              <a:rPr lang="zh-TW" altLang="en-US" sz="1400" b="1" dirty="0">
                <a:solidFill>
                  <a:schemeClr val="tx1"/>
                </a:solidFill>
                <a:latin typeface="微軟正黑體" panose="020B0604030504040204" pitchFamily="34" charset="-120"/>
                <a:ea typeface="微軟正黑體" panose="020B0604030504040204" pitchFamily="34" charset="-120"/>
              </a:rPr>
              <a:t>基本條件</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nSpc>
                <a:spcPts val="2000"/>
              </a:lnSpc>
            </a:pPr>
            <a:r>
              <a:rPr lang="zh-TW" altLang="en-US" sz="1400" b="1" dirty="0">
                <a:solidFill>
                  <a:schemeClr val="tx1"/>
                </a:solidFill>
                <a:latin typeface="微軟正黑體" panose="020B0604030504040204" pitchFamily="34" charset="-120"/>
                <a:ea typeface="微軟正黑體" panose="020B0604030504040204" pitchFamily="34" charset="-120"/>
              </a:rPr>
              <a:t>照護對象限居住於</a:t>
            </a:r>
            <a:r>
              <a:rPr lang="zh-TW" altLang="en-US" sz="1400" b="1" u="sng" dirty="0">
                <a:solidFill>
                  <a:schemeClr val="tx1"/>
                </a:solidFill>
                <a:latin typeface="微軟正黑體" panose="020B0604030504040204" pitchFamily="34" charset="-120"/>
                <a:ea typeface="微軟正黑體" panose="020B0604030504040204" pitchFamily="34" charset="-120"/>
              </a:rPr>
              <a:t>住家</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不含照護機構</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，且經醫師評估有明確醫療需求，因失能或疾病特性致外出就醫不便。</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nSpc>
                <a:spcPts val="2000"/>
              </a:lnSpc>
            </a:pPr>
            <a:r>
              <a:rPr lang="en-US" altLang="zh-TW" sz="1400" b="1" dirty="0">
                <a:solidFill>
                  <a:schemeClr val="tx1"/>
                </a:solidFill>
                <a:latin typeface="微軟正黑體" panose="020B0604030504040204" pitchFamily="34" charset="-120"/>
                <a:ea typeface="微軟正黑體" panose="020B0604030504040204" pitchFamily="34" charset="-120"/>
              </a:rPr>
              <a:t>2.</a:t>
            </a:r>
            <a:r>
              <a:rPr lang="zh-TW" altLang="en-US" sz="1400" b="1" dirty="0">
                <a:solidFill>
                  <a:schemeClr val="tx1"/>
                </a:solidFill>
                <a:latin typeface="微軟正黑體" panose="020B0604030504040204" pitchFamily="34" charset="-120"/>
                <a:ea typeface="微軟正黑體" panose="020B0604030504040204" pitchFamily="34" charset="-120"/>
              </a:rPr>
              <a:t>其他條件</a:t>
            </a:r>
            <a:r>
              <a:rPr lang="en-US" altLang="zh-TW" sz="1400" b="1" dirty="0">
                <a:solidFill>
                  <a:schemeClr val="tx1"/>
                </a:solidFill>
                <a:latin typeface="微軟正黑體" panose="020B0604030504040204" pitchFamily="34" charset="-120"/>
                <a:ea typeface="微軟正黑體" panose="020B0604030504040204" pitchFamily="34" charset="-120"/>
              </a:rPr>
              <a:t>(</a:t>
            </a:r>
            <a:r>
              <a:rPr lang="zh-TW" altLang="en-US" sz="1400" b="1" dirty="0">
                <a:solidFill>
                  <a:schemeClr val="tx1"/>
                </a:solidFill>
                <a:latin typeface="微軟正黑體" panose="020B0604030504040204" pitchFamily="34" charset="-120"/>
                <a:ea typeface="微軟正黑體" panose="020B0604030504040204" pitchFamily="34" charset="-120"/>
              </a:rPr>
              <a:t>依原支付標準規定</a:t>
            </a:r>
            <a:r>
              <a:rPr lang="en-US" altLang="zh-TW" sz="1400" b="1" dirty="0">
                <a:solidFill>
                  <a:schemeClr val="tx1"/>
                </a:solidFill>
                <a:latin typeface="微軟正黑體" panose="020B0604030504040204" pitchFamily="34" charset="-120"/>
                <a:ea typeface="微軟正黑體" panose="020B0604030504040204" pitchFamily="34" charset="-120"/>
              </a:rPr>
              <a:t>)</a:t>
            </a:r>
          </a:p>
          <a:p>
            <a:pPr>
              <a:lnSpc>
                <a:spcPts val="2000"/>
              </a:lnSpc>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(1)</a:t>
            </a:r>
            <a:r>
              <a:rPr lang="zh-TW" altLang="en-US" sz="1400" b="1" dirty="0">
                <a:solidFill>
                  <a:schemeClr val="tx1"/>
                </a:solidFill>
                <a:latin typeface="微軟正黑體" panose="020B0604030504040204" pitchFamily="34" charset="-120"/>
                <a:ea typeface="微軟正黑體" panose="020B0604030504040204" pitchFamily="34" charset="-120"/>
              </a:rPr>
              <a:t>一般居護</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nSpc>
                <a:spcPts val="2000"/>
              </a:lnSpc>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(2)</a:t>
            </a:r>
            <a:r>
              <a:rPr lang="zh-TW" altLang="en-US" sz="1400" b="1" dirty="0">
                <a:solidFill>
                  <a:schemeClr val="tx1"/>
                </a:solidFill>
                <a:latin typeface="微軟正黑體" panose="020B0604030504040204" pitchFamily="34" charset="-120"/>
                <a:ea typeface="微軟正黑體" panose="020B0604030504040204" pitchFamily="34" charset="-120"/>
              </a:rPr>
              <a:t>呼吸器依賴患者整合計畫</a:t>
            </a:r>
            <a:endParaRPr lang="en-US" altLang="zh-TW" sz="1400" b="1" dirty="0">
              <a:solidFill>
                <a:schemeClr val="tx1"/>
              </a:solidFill>
              <a:latin typeface="微軟正黑體" panose="020B0604030504040204" pitchFamily="34" charset="-120"/>
              <a:ea typeface="微軟正黑體" panose="020B0604030504040204" pitchFamily="34" charset="-120"/>
            </a:endParaRPr>
          </a:p>
          <a:p>
            <a:pPr>
              <a:lnSpc>
                <a:spcPts val="2000"/>
              </a:lnSpc>
            </a:pPr>
            <a:r>
              <a:rPr lang="zh-TW" altLang="en-US" sz="1400" b="1" dirty="0">
                <a:solidFill>
                  <a:schemeClr val="tx1"/>
                </a:solidFill>
                <a:latin typeface="微軟正黑體" panose="020B0604030504040204" pitchFamily="34" charset="-120"/>
                <a:ea typeface="微軟正黑體" panose="020B0604030504040204" pitchFamily="34" charset="-120"/>
              </a:rPr>
              <a:t> </a:t>
            </a:r>
            <a:r>
              <a:rPr lang="en-US" altLang="zh-TW" sz="1400" b="1" dirty="0">
                <a:solidFill>
                  <a:schemeClr val="tx1"/>
                </a:solidFill>
                <a:latin typeface="微軟正黑體" panose="020B0604030504040204" pitchFamily="34" charset="-120"/>
                <a:ea typeface="微軟正黑體" panose="020B0604030504040204" pitchFamily="34" charset="-120"/>
              </a:rPr>
              <a:t>(3)</a:t>
            </a:r>
            <a:r>
              <a:rPr lang="zh-TW" altLang="en-US" sz="1400" b="1" dirty="0">
                <a:solidFill>
                  <a:schemeClr val="tx1"/>
                </a:solidFill>
                <a:latin typeface="微軟正黑體" panose="020B0604030504040204" pitchFamily="34" charset="-120"/>
                <a:ea typeface="微軟正黑體" panose="020B0604030504040204" pitchFamily="34" charset="-120"/>
              </a:rPr>
              <a:t>安寧療護</a:t>
            </a:r>
          </a:p>
          <a:p>
            <a:pPr algn="ctr">
              <a:lnSpc>
                <a:spcPts val="2000"/>
              </a:lnSpc>
            </a:pPr>
            <a:endParaRPr lang="zh-TW" altLang="en-US" sz="1400" dirty="0">
              <a:solidFill>
                <a:schemeClr val="tx1"/>
              </a:solidFill>
            </a:endParaRPr>
          </a:p>
        </p:txBody>
      </p:sp>
      <p:sp>
        <p:nvSpPr>
          <p:cNvPr id="15" name="右大括弧 14"/>
          <p:cNvSpPr/>
          <p:nvPr/>
        </p:nvSpPr>
        <p:spPr>
          <a:xfrm flipH="1">
            <a:off x="1763688" y="1607202"/>
            <a:ext cx="720080" cy="4486094"/>
          </a:xfrm>
          <a:prstGeom prst="rightBrace">
            <a:avLst/>
          </a:prstGeom>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321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2680" t="38757" r="59307" b="16542"/>
          <a:stretch/>
        </p:blipFill>
        <p:spPr bwMode="auto">
          <a:xfrm>
            <a:off x="3347864" y="1772816"/>
            <a:ext cx="1080120" cy="5036455"/>
          </a:xfrm>
          <a:prstGeom prst="rect">
            <a:avLst/>
          </a:prstGeom>
          <a:noFill/>
          <a:ln w="38100">
            <a:solidFill>
              <a:srgbClr val="00B050"/>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088" t="38757" r="67926" b="16947"/>
          <a:stretch/>
        </p:blipFill>
        <p:spPr bwMode="auto">
          <a:xfrm>
            <a:off x="53009" y="1772816"/>
            <a:ext cx="3150839" cy="5040560"/>
          </a:xfrm>
          <a:prstGeom prst="rect">
            <a:avLst/>
          </a:prstGeom>
          <a:noFill/>
          <a:ln w="38100">
            <a:solidFill>
              <a:srgbClr val="0070C0"/>
            </a:solidFill>
            <a:prstDash val="solid"/>
            <a:miter lim="800000"/>
            <a:headEnd/>
            <a:tailEnd/>
          </a:ln>
          <a:extLst>
            <a:ext uri="{909E8E84-426E-40DD-AFC4-6F175D3DCCD1}">
              <a14:hiddenFill xmlns:a14="http://schemas.microsoft.com/office/drawing/2010/main">
                <a:solidFill>
                  <a:schemeClr val="accent1"/>
                </a:solidFill>
              </a14:hiddenFill>
            </a:ext>
          </a:extLst>
        </p:spPr>
      </p:pic>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60629" t="39496" r="22500" b="16542"/>
          <a:stretch/>
        </p:blipFill>
        <p:spPr bwMode="auto">
          <a:xfrm>
            <a:off x="7164288" y="1772816"/>
            <a:ext cx="1907704" cy="5085184"/>
          </a:xfrm>
          <a:prstGeom prst="rect">
            <a:avLst/>
          </a:prstGeom>
          <a:noFill/>
          <a:ln w="38100">
            <a:solidFill>
              <a:srgbClr val="CCCCFF"/>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1173" t="39293" r="39654" b="16542"/>
          <a:stretch/>
        </p:blipFill>
        <p:spPr bwMode="auto">
          <a:xfrm>
            <a:off x="4572001" y="1772817"/>
            <a:ext cx="2448272" cy="5040560"/>
          </a:xfrm>
          <a:prstGeom prst="rect">
            <a:avLst/>
          </a:prstGeom>
          <a:noFill/>
          <a:ln w="38100">
            <a:solidFill>
              <a:srgbClr val="660066"/>
            </a:solidFill>
            <a:miter lim="800000"/>
            <a:headEnd/>
            <a:tailEnd/>
          </a:ln>
          <a:extLst>
            <a:ext uri="{909E8E84-426E-40DD-AFC4-6F175D3DCCD1}">
              <a14:hiddenFill xmlns:a14="http://schemas.microsoft.com/office/drawing/2010/main">
                <a:solidFill>
                  <a:schemeClr val="accent1"/>
                </a:solidFill>
              </a14:hiddenFill>
            </a:ext>
          </a:extLst>
        </p:spPr>
      </p:pic>
      <p:sp>
        <p:nvSpPr>
          <p:cNvPr id="5" name="圓角矩形 4"/>
          <p:cNvSpPr/>
          <p:nvPr/>
        </p:nvSpPr>
        <p:spPr>
          <a:xfrm>
            <a:off x="2843808" y="1124744"/>
            <a:ext cx="1796753" cy="576064"/>
          </a:xfrm>
          <a:prstGeom prst="roundRect">
            <a:avLst/>
          </a:prstGeom>
          <a:solidFill>
            <a:srgbClr val="CCCCF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tx1"/>
                </a:solidFill>
                <a:latin typeface="+mj-ea"/>
                <a:ea typeface="+mj-ea"/>
              </a:rPr>
              <a:t>預防保健</a:t>
            </a:r>
            <a:endParaRPr lang="zh-TW" altLang="en-US" sz="2800" b="1" dirty="0">
              <a:solidFill>
                <a:schemeClr val="tx1"/>
              </a:solidFill>
              <a:latin typeface="+mj-ea"/>
              <a:ea typeface="+mj-ea"/>
            </a:endParaRPr>
          </a:p>
        </p:txBody>
      </p:sp>
      <p:sp>
        <p:nvSpPr>
          <p:cNvPr id="12" name="圓角矩形 11"/>
          <p:cNvSpPr/>
          <p:nvPr/>
        </p:nvSpPr>
        <p:spPr>
          <a:xfrm>
            <a:off x="395536" y="1124744"/>
            <a:ext cx="1993845" cy="576064"/>
          </a:xfrm>
          <a:prstGeom prst="roundRect">
            <a:avLst/>
          </a:prstGeom>
          <a:solidFill>
            <a:srgbClr val="FFFF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smtClean="0">
                <a:solidFill>
                  <a:schemeClr val="tx1"/>
                </a:solidFill>
                <a:latin typeface="+mj-ea"/>
                <a:ea typeface="+mj-ea"/>
              </a:rPr>
              <a:t>西醫到宅</a:t>
            </a:r>
            <a:endParaRPr lang="zh-TW" altLang="en-US" sz="2800" b="1">
              <a:solidFill>
                <a:schemeClr val="tx1"/>
              </a:solidFill>
              <a:latin typeface="+mj-ea"/>
              <a:ea typeface="+mj-ea"/>
            </a:endParaRPr>
          </a:p>
        </p:txBody>
      </p:sp>
      <p:sp>
        <p:nvSpPr>
          <p:cNvPr id="13" name="圓角矩形 12"/>
          <p:cNvSpPr/>
          <p:nvPr/>
        </p:nvSpPr>
        <p:spPr>
          <a:xfrm>
            <a:off x="4860032" y="1124744"/>
            <a:ext cx="1993845" cy="576064"/>
          </a:xfrm>
          <a:prstGeom prst="roundRect">
            <a:avLst/>
          </a:prstGeom>
          <a:solidFill>
            <a:schemeClr val="accent5">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tx1"/>
                </a:solidFill>
                <a:latin typeface="+mj-ea"/>
                <a:ea typeface="+mj-ea"/>
              </a:rPr>
              <a:t>牙醫到宅</a:t>
            </a:r>
            <a:endParaRPr lang="zh-TW" altLang="en-US" sz="2800" b="1" dirty="0">
              <a:solidFill>
                <a:schemeClr val="tx1"/>
              </a:solidFill>
              <a:latin typeface="+mj-ea"/>
              <a:ea typeface="+mj-ea"/>
            </a:endParaRPr>
          </a:p>
        </p:txBody>
      </p:sp>
      <p:sp>
        <p:nvSpPr>
          <p:cNvPr id="14" name="圓角矩形 13"/>
          <p:cNvSpPr/>
          <p:nvPr/>
        </p:nvSpPr>
        <p:spPr>
          <a:xfrm>
            <a:off x="7084368" y="1116022"/>
            <a:ext cx="1993845" cy="576064"/>
          </a:xfrm>
          <a:prstGeom prst="roundRect">
            <a:avLst/>
          </a:prstGeom>
          <a:solidFill>
            <a:schemeClr val="accent2">
              <a:lumMod val="20000"/>
              <a:lumOff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zh-TW" altLang="en-US" sz="2800" b="1" dirty="0" smtClean="0">
                <a:solidFill>
                  <a:schemeClr val="tx1"/>
                </a:solidFill>
                <a:latin typeface="+mj-ea"/>
                <a:ea typeface="+mj-ea"/>
              </a:rPr>
              <a:t>精神到宅</a:t>
            </a:r>
            <a:endParaRPr lang="zh-TW" altLang="en-US" sz="2800" b="1" dirty="0">
              <a:solidFill>
                <a:schemeClr val="tx1"/>
              </a:solidFill>
              <a:latin typeface="+mj-ea"/>
              <a:ea typeface="+mj-ea"/>
            </a:endParaRPr>
          </a:p>
        </p:txBody>
      </p:sp>
      <p:sp>
        <p:nvSpPr>
          <p:cNvPr id="11" name="加號 10"/>
          <p:cNvSpPr/>
          <p:nvPr/>
        </p:nvSpPr>
        <p:spPr>
          <a:xfrm>
            <a:off x="2430860" y="1196752"/>
            <a:ext cx="360040" cy="417038"/>
          </a:xfrm>
          <a:prstGeom prst="mathPlu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17" name="加號 16"/>
          <p:cNvSpPr/>
          <p:nvPr/>
        </p:nvSpPr>
        <p:spPr>
          <a:xfrm>
            <a:off x="4572001" y="1204257"/>
            <a:ext cx="360040" cy="417038"/>
          </a:xfrm>
          <a:prstGeom prst="mathPlu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18" name="加號 17"/>
          <p:cNvSpPr/>
          <p:nvPr/>
        </p:nvSpPr>
        <p:spPr>
          <a:xfrm>
            <a:off x="6804248" y="1243337"/>
            <a:ext cx="360040" cy="417038"/>
          </a:xfrm>
          <a:prstGeom prst="mathPlus">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C00000"/>
              </a:solidFill>
            </a:endParaRPr>
          </a:p>
        </p:txBody>
      </p:sp>
      <p:sp>
        <p:nvSpPr>
          <p:cNvPr id="19" name="標題 3"/>
          <p:cNvSpPr txBox="1">
            <a:spLocks/>
          </p:cNvSpPr>
          <p:nvPr/>
        </p:nvSpPr>
        <p:spPr>
          <a:xfrm>
            <a:off x="-3854" y="-171400"/>
            <a:ext cx="9210228" cy="1008252"/>
          </a:xfrm>
          <a:prstGeom prst="rect">
            <a:avLst/>
          </a:prstGeom>
        </p:spPr>
        <p:txBody>
          <a:bodyPr vert="horz" lIns="91440" tIns="45720" rIns="91440" bIns="45720" rtlCol="0" anchor="b">
            <a:noAutofit/>
          </a:bodyPr>
          <a:lstStyle>
            <a:lvl1pPr algn="ctr" defTabSz="914400" rtl="0" eaLnBrk="1" fontAlgn="base" latinLnBrk="0" hangingPunct="1">
              <a:lnSpc>
                <a:spcPct val="100000"/>
              </a:lnSpc>
              <a:spcBef>
                <a:spcPct val="0"/>
              </a:spcBef>
              <a:spcAft>
                <a:spcPct val="0"/>
              </a:spcAft>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5pPr>
            <a:lvl6pPr marL="4572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6pPr>
            <a:lvl7pPr marL="9144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7pPr>
            <a:lvl8pPr marL="13716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8pPr>
            <a:lvl9pPr marL="18288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9pPr>
          </a:lstStyle>
          <a:p>
            <a:r>
              <a:rPr lang="zh-TW" altLang="en-US" b="1" dirty="0">
                <a:solidFill>
                  <a:srgbClr val="0000FF"/>
                </a:solidFill>
                <a:effectLst/>
                <a:latin typeface="標楷體" panose="03000509000000000000" pitchFamily="65" charset="-120"/>
                <a:ea typeface="標楷體" panose="03000509000000000000" pitchFamily="65" charset="-120"/>
              </a:rPr>
              <a:t>居家醫療整合</a:t>
            </a:r>
            <a:r>
              <a:rPr kumimoji="0" lang="zh-TW" altLang="en-US" b="1" dirty="0" smtClean="0">
                <a:solidFill>
                  <a:srgbClr val="0000FF"/>
                </a:solidFill>
                <a:effectLst/>
                <a:latin typeface="標楷體" panose="03000509000000000000" pitchFamily="65" charset="-120"/>
                <a:ea typeface="標楷體" panose="03000509000000000000" pitchFamily="65" charset="-120"/>
              </a:rPr>
              <a:t>服務範圍</a:t>
            </a:r>
            <a:endParaRPr kumimoji="0" lang="zh-TW" altLang="en-US" b="1" dirty="0">
              <a:solidFill>
                <a:srgbClr val="0000FF"/>
              </a:solidFill>
              <a:effectLst/>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805631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8896" y="3516"/>
            <a:ext cx="8386208" cy="977279"/>
          </a:xfrm>
        </p:spPr>
        <p:txBody>
          <a:bodyPr/>
          <a:lstStyle/>
          <a:p>
            <a:r>
              <a:rPr lang="zh-TW" altLang="en-US" b="1" dirty="0">
                <a:solidFill>
                  <a:srgbClr val="0000FF"/>
                </a:solidFill>
                <a:effectLst/>
                <a:latin typeface="標楷體" panose="03000509000000000000" pitchFamily="65" charset="-120"/>
                <a:ea typeface="標楷體" panose="03000509000000000000" pitchFamily="65" charset="-120"/>
              </a:rPr>
              <a:t>居家醫療整合</a:t>
            </a:r>
            <a:r>
              <a:rPr lang="zh-TW" altLang="en-US" b="1" dirty="0" smtClean="0">
                <a:solidFill>
                  <a:srgbClr val="0000FF"/>
                </a:solidFill>
                <a:effectLst/>
                <a:latin typeface="標楷體" panose="03000509000000000000" pitchFamily="65" charset="-120"/>
                <a:ea typeface="標楷體" panose="03000509000000000000" pitchFamily="65" charset="-120"/>
              </a:rPr>
              <a:t>收</a:t>
            </a:r>
            <a:r>
              <a:rPr lang="zh-TW" altLang="en-US" b="1" dirty="0">
                <a:solidFill>
                  <a:srgbClr val="0000FF"/>
                </a:solidFill>
                <a:effectLst/>
                <a:latin typeface="標楷體" panose="03000509000000000000" pitchFamily="65" charset="-120"/>
                <a:ea typeface="標楷體" panose="03000509000000000000" pitchFamily="65" charset="-120"/>
              </a:rPr>
              <a:t>案及照護流程</a:t>
            </a:r>
          </a:p>
        </p:txBody>
      </p:sp>
      <p:sp>
        <p:nvSpPr>
          <p:cNvPr id="4" name="向右箭號 3"/>
          <p:cNvSpPr/>
          <p:nvPr/>
        </p:nvSpPr>
        <p:spPr>
          <a:xfrm>
            <a:off x="4808984" y="3731347"/>
            <a:ext cx="271554"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5" name="矩形 4"/>
          <p:cNvSpPr/>
          <p:nvPr/>
        </p:nvSpPr>
        <p:spPr>
          <a:xfrm>
            <a:off x="3944888" y="3125646"/>
            <a:ext cx="936104" cy="2405577"/>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6" name="圓角矩形 5"/>
          <p:cNvSpPr/>
          <p:nvPr/>
        </p:nvSpPr>
        <p:spPr>
          <a:xfrm>
            <a:off x="3796596" y="3125646"/>
            <a:ext cx="1228412" cy="23693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u="sng" dirty="0" smtClean="0">
                <a:solidFill>
                  <a:srgbClr val="006600"/>
                </a:solidFill>
                <a:latin typeface="+mj-ea"/>
                <a:ea typeface="+mj-ea"/>
              </a:rPr>
              <a:t>照護團隊</a:t>
            </a:r>
            <a:endParaRPr lang="en-US" altLang="zh-TW" sz="1400" b="1" u="sng" dirty="0" smtClean="0">
              <a:solidFill>
                <a:srgbClr val="006600"/>
              </a:solidFill>
              <a:latin typeface="+mj-ea"/>
              <a:ea typeface="+mj-ea"/>
            </a:endParaRPr>
          </a:p>
          <a:p>
            <a:pPr marL="179388" indent="-144000"/>
            <a:r>
              <a:rPr lang="en-US" altLang="zh-TW" sz="1400" dirty="0" smtClean="0">
                <a:solidFill>
                  <a:schemeClr val="tx1"/>
                </a:solidFill>
                <a:latin typeface="+mj-ea"/>
                <a:ea typeface="+mj-ea"/>
              </a:rPr>
              <a:t>1.</a:t>
            </a:r>
            <a:r>
              <a:rPr lang="zh-TW" altLang="en-US" sz="1200" dirty="0">
                <a:solidFill>
                  <a:schemeClr val="tx1"/>
                </a:solidFill>
                <a:latin typeface="+mj-ea"/>
                <a:ea typeface="+mj-ea"/>
              </a:rPr>
              <a:t>訪視個案</a:t>
            </a:r>
            <a:endParaRPr lang="en-US" altLang="zh-TW" sz="1200" dirty="0">
              <a:solidFill>
                <a:schemeClr val="tx1"/>
              </a:solidFill>
              <a:latin typeface="+mj-ea"/>
              <a:ea typeface="+mj-ea"/>
            </a:endParaRPr>
          </a:p>
          <a:p>
            <a:pPr marL="179388" indent="-144000"/>
            <a:r>
              <a:rPr lang="en-US" altLang="zh-TW" sz="1200" dirty="0">
                <a:solidFill>
                  <a:schemeClr val="tx1"/>
                </a:solidFill>
                <a:latin typeface="+mj-ea"/>
                <a:ea typeface="+mj-ea"/>
              </a:rPr>
              <a:t>2.</a:t>
            </a:r>
            <a:r>
              <a:rPr lang="zh-TW" altLang="en-US" sz="1200" dirty="0">
                <a:solidFill>
                  <a:schemeClr val="tx1"/>
                </a:solidFill>
                <a:latin typeface="+mj-ea"/>
                <a:ea typeface="+mj-ea"/>
              </a:rPr>
              <a:t>完成評估後，填寫收案申請書，並請個案</a:t>
            </a:r>
            <a:r>
              <a:rPr lang="en-US" altLang="zh-TW" sz="1200" dirty="0">
                <a:solidFill>
                  <a:schemeClr val="tx1"/>
                </a:solidFill>
                <a:latin typeface="+mj-ea"/>
                <a:ea typeface="+mj-ea"/>
              </a:rPr>
              <a:t>(</a:t>
            </a:r>
            <a:r>
              <a:rPr lang="zh-TW" altLang="en-US" sz="1200" dirty="0">
                <a:solidFill>
                  <a:schemeClr val="tx1"/>
                </a:solidFill>
                <a:latin typeface="+mj-ea"/>
                <a:ea typeface="+mj-ea"/>
              </a:rPr>
              <a:t>或代理人簽名</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a:t>
            </a:r>
            <a:endParaRPr lang="en-US" altLang="zh-TW" sz="1200" dirty="0" smtClean="0">
              <a:solidFill>
                <a:schemeClr val="tx1"/>
              </a:solidFill>
              <a:latin typeface="+mj-ea"/>
              <a:ea typeface="+mj-ea"/>
            </a:endParaRPr>
          </a:p>
          <a:p>
            <a:pPr marL="179388" indent="-144000"/>
            <a:r>
              <a:rPr lang="en-US" altLang="zh-TW" sz="1200" dirty="0" smtClean="0">
                <a:solidFill>
                  <a:schemeClr val="tx1"/>
                </a:solidFill>
                <a:latin typeface="+mj-ea"/>
                <a:ea typeface="+mj-ea"/>
              </a:rPr>
              <a:t>3.</a:t>
            </a:r>
            <a:r>
              <a:rPr lang="zh-TW" altLang="en-US" sz="1200" dirty="0" smtClean="0">
                <a:solidFill>
                  <a:schemeClr val="tx1"/>
                </a:solidFill>
                <a:latin typeface="+mj-ea"/>
                <a:ea typeface="+mj-ea"/>
              </a:rPr>
              <a:t>請個案簽署雲端藥歷查詢同意書。</a:t>
            </a:r>
            <a:endParaRPr lang="zh-TW" altLang="en-US" sz="1200" dirty="0">
              <a:solidFill>
                <a:schemeClr val="tx1"/>
              </a:solidFill>
              <a:latin typeface="+mj-ea"/>
              <a:ea typeface="+mj-ea"/>
            </a:endParaRPr>
          </a:p>
        </p:txBody>
      </p:sp>
      <p:sp>
        <p:nvSpPr>
          <p:cNvPr id="7" name="向右箭號 6"/>
          <p:cNvSpPr/>
          <p:nvPr/>
        </p:nvSpPr>
        <p:spPr>
          <a:xfrm>
            <a:off x="5586723" y="3733909"/>
            <a:ext cx="620387"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8" name="向右箭號 7"/>
          <p:cNvSpPr/>
          <p:nvPr/>
        </p:nvSpPr>
        <p:spPr>
          <a:xfrm>
            <a:off x="3656856" y="3717032"/>
            <a:ext cx="271554"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9" name="向右箭號 8"/>
          <p:cNvSpPr/>
          <p:nvPr/>
        </p:nvSpPr>
        <p:spPr>
          <a:xfrm>
            <a:off x="1441086" y="3711831"/>
            <a:ext cx="271554"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10" name="手繪多邊形 9"/>
          <p:cNvSpPr/>
          <p:nvPr/>
        </p:nvSpPr>
        <p:spPr>
          <a:xfrm>
            <a:off x="1064568" y="2904791"/>
            <a:ext cx="376518" cy="1398494"/>
          </a:xfrm>
          <a:custGeom>
            <a:avLst/>
            <a:gdLst>
              <a:gd name="connsiteX0" fmla="*/ 0 w 376518"/>
              <a:gd name="connsiteY0" fmla="*/ 0 h 1398494"/>
              <a:gd name="connsiteX1" fmla="*/ 367553 w 376518"/>
              <a:gd name="connsiteY1" fmla="*/ 8965 h 1398494"/>
              <a:gd name="connsiteX2" fmla="*/ 376518 w 376518"/>
              <a:gd name="connsiteY2" fmla="*/ 1398494 h 1398494"/>
              <a:gd name="connsiteX3" fmla="*/ 89647 w 376518"/>
              <a:gd name="connsiteY3" fmla="*/ 1398494 h 1398494"/>
            </a:gdLst>
            <a:ahLst/>
            <a:cxnLst>
              <a:cxn ang="0">
                <a:pos x="connsiteX0" y="connsiteY0"/>
              </a:cxn>
              <a:cxn ang="0">
                <a:pos x="connsiteX1" y="connsiteY1"/>
              </a:cxn>
              <a:cxn ang="0">
                <a:pos x="connsiteX2" y="connsiteY2"/>
              </a:cxn>
              <a:cxn ang="0">
                <a:pos x="connsiteX3" y="connsiteY3"/>
              </a:cxn>
            </a:cxnLst>
            <a:rect l="l" t="t" r="r" b="b"/>
            <a:pathLst>
              <a:path w="376518" h="1398494">
                <a:moveTo>
                  <a:pt x="0" y="0"/>
                </a:moveTo>
                <a:lnTo>
                  <a:pt x="367553" y="8965"/>
                </a:lnTo>
                <a:cubicBezTo>
                  <a:pt x="370541" y="472141"/>
                  <a:pt x="373530" y="935318"/>
                  <a:pt x="376518" y="1398494"/>
                </a:cubicBezTo>
                <a:lnTo>
                  <a:pt x="89647" y="1398494"/>
                </a:lnTo>
              </a:path>
            </a:pathLst>
          </a:custGeom>
          <a:noFill/>
          <a:ln w="762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11" name="圓角矩形 10"/>
          <p:cNvSpPr/>
          <p:nvPr/>
        </p:nvSpPr>
        <p:spPr>
          <a:xfrm>
            <a:off x="164001" y="2694605"/>
            <a:ext cx="972575" cy="504056"/>
          </a:xfrm>
          <a:prstGeom prst="round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0000FF"/>
                </a:solidFill>
                <a:latin typeface="+mj-ea"/>
                <a:ea typeface="+mj-ea"/>
              </a:rPr>
              <a:t>住院案件</a:t>
            </a:r>
            <a:endParaRPr lang="en-US" altLang="zh-TW" sz="1400" b="1" dirty="0" smtClean="0">
              <a:solidFill>
                <a:srgbClr val="0000FF"/>
              </a:solidFill>
              <a:latin typeface="+mj-ea"/>
              <a:ea typeface="+mj-ea"/>
            </a:endParaRPr>
          </a:p>
          <a:p>
            <a:pPr algn="ctr"/>
            <a:r>
              <a:rPr lang="en-US" altLang="zh-TW" sz="1200" b="1" dirty="0" smtClean="0">
                <a:solidFill>
                  <a:srgbClr val="0000FF"/>
                </a:solidFill>
                <a:latin typeface="+mj-ea"/>
                <a:ea typeface="+mj-ea"/>
              </a:rPr>
              <a:t>(</a:t>
            </a:r>
            <a:r>
              <a:rPr lang="zh-TW" altLang="en-US" sz="1200" b="1" dirty="0">
                <a:solidFill>
                  <a:srgbClr val="0000FF"/>
                </a:solidFill>
                <a:latin typeface="+mj-ea"/>
                <a:ea typeface="+mj-ea"/>
              </a:rPr>
              <a:t>出院</a:t>
            </a:r>
            <a:r>
              <a:rPr lang="zh-TW" altLang="en-US" sz="1200" b="1" dirty="0" smtClean="0">
                <a:solidFill>
                  <a:srgbClr val="0000FF"/>
                </a:solidFill>
                <a:latin typeface="+mj-ea"/>
                <a:ea typeface="+mj-ea"/>
              </a:rPr>
              <a:t>準備</a:t>
            </a:r>
            <a:r>
              <a:rPr lang="en-US" altLang="zh-TW" sz="1200" b="1" dirty="0" smtClean="0">
                <a:solidFill>
                  <a:srgbClr val="0000FF"/>
                </a:solidFill>
                <a:latin typeface="+mj-ea"/>
                <a:ea typeface="+mj-ea"/>
              </a:rPr>
              <a:t>)</a:t>
            </a:r>
            <a:endParaRPr lang="zh-TW" altLang="en-US" sz="1200" b="1" dirty="0">
              <a:solidFill>
                <a:srgbClr val="0000FF"/>
              </a:solidFill>
              <a:latin typeface="+mj-ea"/>
              <a:ea typeface="+mj-ea"/>
            </a:endParaRPr>
          </a:p>
        </p:txBody>
      </p:sp>
      <p:sp>
        <p:nvSpPr>
          <p:cNvPr id="12" name="圓角矩形 11"/>
          <p:cNvSpPr/>
          <p:nvPr/>
        </p:nvSpPr>
        <p:spPr>
          <a:xfrm>
            <a:off x="-15552" y="3501008"/>
            <a:ext cx="1344119" cy="2005704"/>
          </a:xfrm>
          <a:prstGeom prst="roundRect">
            <a:avLst/>
          </a:prstGeom>
          <a:solidFill>
            <a:srgbClr val="FFD9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dirty="0" smtClean="0">
                <a:solidFill>
                  <a:srgbClr val="0000FF"/>
                </a:solidFill>
                <a:latin typeface="+mj-ea"/>
                <a:ea typeface="+mj-ea"/>
              </a:rPr>
              <a:t>非住院案件</a:t>
            </a:r>
            <a:r>
              <a:rPr lang="en-US" altLang="zh-TW" sz="1400" dirty="0" smtClean="0">
                <a:solidFill>
                  <a:srgbClr val="0000FF"/>
                </a:solidFill>
                <a:latin typeface="+mj-ea"/>
                <a:ea typeface="+mj-ea"/>
              </a:rPr>
              <a:t>:</a:t>
            </a:r>
          </a:p>
          <a:p>
            <a:pPr marL="179388" indent="-144000"/>
            <a:r>
              <a:rPr lang="en-US" altLang="zh-TW" sz="1200" dirty="0" smtClean="0">
                <a:solidFill>
                  <a:schemeClr val="tx1"/>
                </a:solidFill>
                <a:latin typeface="+mj-ea"/>
                <a:ea typeface="+mj-ea"/>
              </a:rPr>
              <a:t>1.</a:t>
            </a:r>
            <a:r>
              <a:rPr lang="zh-TW" altLang="en-US" sz="1200" dirty="0" smtClean="0">
                <a:solidFill>
                  <a:schemeClr val="tx1"/>
                </a:solidFill>
                <a:latin typeface="+mj-ea"/>
                <a:ea typeface="+mj-ea"/>
              </a:rPr>
              <a:t>門診</a:t>
            </a:r>
            <a:endParaRPr lang="en-US" altLang="zh-TW" sz="1200" dirty="0" smtClean="0">
              <a:solidFill>
                <a:schemeClr val="tx1"/>
              </a:solidFill>
              <a:latin typeface="+mj-ea"/>
              <a:ea typeface="+mj-ea"/>
            </a:endParaRPr>
          </a:p>
          <a:p>
            <a:pPr marL="179388" indent="-144000"/>
            <a:r>
              <a:rPr lang="en-US" altLang="zh-TW" sz="1200" dirty="0" smtClean="0">
                <a:solidFill>
                  <a:schemeClr val="tx1"/>
                </a:solidFill>
                <a:latin typeface="+mj-ea"/>
                <a:ea typeface="+mj-ea"/>
              </a:rPr>
              <a:t>2.</a:t>
            </a:r>
            <a:r>
              <a:rPr lang="zh-TW" altLang="en-US" sz="1200" dirty="0" smtClean="0">
                <a:solidFill>
                  <a:schemeClr val="tx1"/>
                </a:solidFill>
                <a:latin typeface="+mj-ea"/>
                <a:ea typeface="+mj-ea"/>
              </a:rPr>
              <a:t>個案</a:t>
            </a:r>
            <a:r>
              <a:rPr lang="zh-TW" altLang="en-US" sz="1200" dirty="0">
                <a:solidFill>
                  <a:schemeClr val="tx1"/>
                </a:solidFill>
                <a:latin typeface="+mj-ea"/>
                <a:ea typeface="+mj-ea"/>
              </a:rPr>
              <a:t>或其家屬提出</a:t>
            </a:r>
            <a:r>
              <a:rPr lang="zh-TW" altLang="en-US" sz="1200" dirty="0" smtClean="0">
                <a:solidFill>
                  <a:schemeClr val="tx1"/>
                </a:solidFill>
                <a:latin typeface="+mj-ea"/>
                <a:ea typeface="+mj-ea"/>
              </a:rPr>
              <a:t>申請</a:t>
            </a:r>
            <a:endParaRPr lang="en-US" altLang="zh-TW" sz="1200" dirty="0" smtClean="0">
              <a:solidFill>
                <a:schemeClr val="tx1"/>
              </a:solidFill>
              <a:latin typeface="+mj-ea"/>
              <a:ea typeface="+mj-ea"/>
            </a:endParaRPr>
          </a:p>
          <a:p>
            <a:pPr marL="179388" indent="-144000"/>
            <a:r>
              <a:rPr lang="en-US" altLang="zh-TW" sz="1200" dirty="0" smtClean="0">
                <a:solidFill>
                  <a:schemeClr val="tx1"/>
                </a:solidFill>
                <a:latin typeface="+mj-ea"/>
                <a:ea typeface="+mj-ea"/>
              </a:rPr>
              <a:t>3.</a:t>
            </a:r>
            <a:r>
              <a:rPr lang="zh-TW" altLang="en-US" sz="1200" dirty="0">
                <a:solidFill>
                  <a:schemeClr val="tx1"/>
                </a:solidFill>
                <a:latin typeface="+mj-ea"/>
                <a:ea typeface="+mj-ea"/>
              </a:rPr>
              <a:t>各</a:t>
            </a:r>
            <a:r>
              <a:rPr lang="zh-TW" altLang="en-US" sz="1200" dirty="0" smtClean="0">
                <a:solidFill>
                  <a:schemeClr val="tx1"/>
                </a:solidFill>
                <a:latin typeface="+mj-ea"/>
                <a:ea typeface="+mj-ea"/>
              </a:rPr>
              <a:t>縣市照管中心、衛生局</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所</a:t>
            </a:r>
            <a:r>
              <a:rPr lang="zh-TW" altLang="en-US" sz="1200" dirty="0">
                <a:solidFill>
                  <a:schemeClr val="tx1"/>
                </a:solidFill>
                <a:latin typeface="+mj-ea"/>
                <a:ea typeface="+mj-ea"/>
              </a:rPr>
              <a:t>、</a:t>
            </a:r>
            <a:r>
              <a:rPr lang="zh-TW" altLang="en-US" sz="1200" dirty="0" smtClean="0">
                <a:solidFill>
                  <a:schemeClr val="tx1"/>
                </a:solidFill>
                <a:latin typeface="+mj-ea"/>
                <a:ea typeface="+mj-ea"/>
              </a:rPr>
              <a:t>室</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、社會局</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處</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等</a:t>
            </a:r>
            <a:r>
              <a:rPr lang="zh-TW" altLang="en-US" sz="1200" dirty="0">
                <a:solidFill>
                  <a:schemeClr val="tx1"/>
                </a:solidFill>
                <a:latin typeface="+mj-ea"/>
                <a:ea typeface="+mj-ea"/>
              </a:rPr>
              <a:t>轉</a:t>
            </a:r>
            <a:r>
              <a:rPr lang="zh-TW" altLang="en-US" sz="1200" dirty="0" smtClean="0">
                <a:solidFill>
                  <a:schemeClr val="tx1"/>
                </a:solidFill>
                <a:latin typeface="+mj-ea"/>
                <a:ea typeface="+mj-ea"/>
              </a:rPr>
              <a:t>介</a:t>
            </a:r>
            <a:endParaRPr lang="zh-TW" altLang="en-US" sz="1200" dirty="0">
              <a:solidFill>
                <a:schemeClr val="tx1"/>
              </a:solidFill>
              <a:latin typeface="+mj-ea"/>
              <a:ea typeface="+mj-ea"/>
            </a:endParaRPr>
          </a:p>
        </p:txBody>
      </p:sp>
      <p:grpSp>
        <p:nvGrpSpPr>
          <p:cNvPr id="13" name="群組 12"/>
          <p:cNvGrpSpPr/>
          <p:nvPr/>
        </p:nvGrpSpPr>
        <p:grpSpPr>
          <a:xfrm>
            <a:off x="3224808" y="2904790"/>
            <a:ext cx="576064" cy="1964369"/>
            <a:chOff x="3224808" y="3594847"/>
            <a:chExt cx="576064" cy="683934"/>
          </a:xfrm>
        </p:grpSpPr>
        <p:sp>
          <p:nvSpPr>
            <p:cNvPr id="14" name="矩形 13"/>
            <p:cNvSpPr/>
            <p:nvPr/>
          </p:nvSpPr>
          <p:spPr>
            <a:xfrm>
              <a:off x="3296816" y="3594847"/>
              <a:ext cx="432048" cy="683934"/>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b="1" dirty="0">
                <a:latin typeface="標楷體" panose="03000509000000000000" pitchFamily="65" charset="-120"/>
                <a:ea typeface="標楷體" panose="03000509000000000000" pitchFamily="65" charset="-120"/>
              </a:endParaRPr>
            </a:p>
          </p:txBody>
        </p:sp>
        <p:sp>
          <p:nvSpPr>
            <p:cNvPr id="15" name="圓角矩形 14"/>
            <p:cNvSpPr/>
            <p:nvPr/>
          </p:nvSpPr>
          <p:spPr>
            <a:xfrm>
              <a:off x="3224808" y="3605738"/>
              <a:ext cx="576064" cy="6730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rgbClr val="0000FF"/>
                  </a:solidFill>
                  <a:latin typeface="標楷體" panose="03000509000000000000" pitchFamily="65" charset="-120"/>
                  <a:ea typeface="標楷體" panose="03000509000000000000" pitchFamily="65" charset="-120"/>
                </a:rPr>
                <a:t>個案管理師</a:t>
              </a:r>
              <a:endParaRPr lang="zh-TW" altLang="en-US" sz="2400" b="1" dirty="0">
                <a:solidFill>
                  <a:srgbClr val="0000FF"/>
                </a:solidFill>
                <a:latin typeface="標楷體" panose="03000509000000000000" pitchFamily="65" charset="-120"/>
                <a:ea typeface="標楷體" panose="03000509000000000000" pitchFamily="65" charset="-120"/>
              </a:endParaRPr>
            </a:p>
          </p:txBody>
        </p:sp>
      </p:grpSp>
      <p:sp>
        <p:nvSpPr>
          <p:cNvPr id="16" name="圓角矩形 15"/>
          <p:cNvSpPr/>
          <p:nvPr/>
        </p:nvSpPr>
        <p:spPr>
          <a:xfrm>
            <a:off x="6177136" y="1844824"/>
            <a:ext cx="1758516" cy="5013176"/>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zh-TW" altLang="en-US" sz="1400" b="1" u="sng" dirty="0">
              <a:solidFill>
                <a:srgbClr val="FF0000"/>
              </a:solidFill>
              <a:latin typeface="+mj-ea"/>
              <a:ea typeface="+mj-ea"/>
            </a:endParaRPr>
          </a:p>
        </p:txBody>
      </p:sp>
      <p:sp>
        <p:nvSpPr>
          <p:cNvPr id="17" name="圓角矩形 16"/>
          <p:cNvSpPr/>
          <p:nvPr/>
        </p:nvSpPr>
        <p:spPr>
          <a:xfrm>
            <a:off x="7977336" y="2032217"/>
            <a:ext cx="1166664" cy="4825783"/>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TW" altLang="en-US" sz="1400" b="1" u="sng" dirty="0" smtClean="0">
                <a:solidFill>
                  <a:srgbClr val="FF0000"/>
                </a:solidFill>
                <a:latin typeface="+mj-ea"/>
                <a:ea typeface="+mj-ea"/>
              </a:rPr>
              <a:t>民眾負擔</a:t>
            </a:r>
            <a:endParaRPr lang="en-US" altLang="zh-TW" sz="1400" b="1" u="sng" dirty="0" smtClean="0">
              <a:solidFill>
                <a:srgbClr val="FF0000"/>
              </a:solidFill>
              <a:latin typeface="+mj-ea"/>
              <a:ea typeface="+mj-ea"/>
            </a:endParaRPr>
          </a:p>
          <a:p>
            <a:r>
              <a:rPr lang="en-US" altLang="zh-TW" sz="1400" b="1" dirty="0" smtClean="0">
                <a:solidFill>
                  <a:schemeClr val="tx1"/>
                </a:solidFill>
                <a:latin typeface="+mj-ea"/>
                <a:ea typeface="+mj-ea"/>
              </a:rPr>
              <a:t>1.</a:t>
            </a:r>
            <a:r>
              <a:rPr lang="zh-TW" altLang="en-US" sz="1400" b="1" dirty="0" smtClean="0">
                <a:solidFill>
                  <a:schemeClr val="tx1"/>
                </a:solidFill>
                <a:latin typeface="+mj-ea"/>
                <a:ea typeface="+mj-ea"/>
              </a:rPr>
              <a:t>部分</a:t>
            </a:r>
            <a:r>
              <a:rPr lang="zh-TW" altLang="en-US" sz="1400" b="1" dirty="0">
                <a:solidFill>
                  <a:schemeClr val="tx1"/>
                </a:solidFill>
                <a:latin typeface="+mj-ea"/>
                <a:ea typeface="+mj-ea"/>
              </a:rPr>
              <a:t>負擔</a:t>
            </a:r>
            <a:r>
              <a:rPr lang="en-US" altLang="zh-TW" sz="1400" b="1" dirty="0">
                <a:solidFill>
                  <a:schemeClr val="tx1"/>
                </a:solidFill>
                <a:latin typeface="+mj-ea"/>
                <a:ea typeface="+mj-ea"/>
              </a:rPr>
              <a:t>:</a:t>
            </a:r>
          </a:p>
          <a:p>
            <a:pPr marL="180000" lvl="1" indent="-396000"/>
            <a:r>
              <a:rPr lang="en-US" altLang="zh-TW" sz="1200" dirty="0" smtClean="0">
                <a:solidFill>
                  <a:schemeClr val="tx1"/>
                </a:solidFill>
                <a:latin typeface="+mj-ea"/>
                <a:ea typeface="+mj-ea"/>
              </a:rPr>
              <a:t>(1)</a:t>
            </a:r>
            <a:r>
              <a:rPr lang="zh-TW" altLang="en-US" sz="1200" dirty="0" smtClean="0">
                <a:solidFill>
                  <a:schemeClr val="tx1"/>
                </a:solidFill>
                <a:latin typeface="+mj-ea"/>
                <a:ea typeface="+mj-ea"/>
              </a:rPr>
              <a:t>比照居家照護</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醫療費用</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藥費</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 </a:t>
            </a:r>
            <a:r>
              <a:rPr lang="zh-TW" altLang="en-US" sz="1200" dirty="0">
                <a:solidFill>
                  <a:schemeClr val="tx1"/>
                </a:solidFill>
                <a:latin typeface="+mj-ea"/>
                <a:ea typeface="+mj-ea"/>
              </a:rPr>
              <a:t>藥事</a:t>
            </a:r>
            <a:r>
              <a:rPr lang="zh-TW" altLang="en-US" sz="1200" dirty="0" smtClean="0">
                <a:solidFill>
                  <a:schemeClr val="tx1"/>
                </a:solidFill>
                <a:latin typeface="+mj-ea"/>
                <a:ea typeface="+mj-ea"/>
              </a:rPr>
              <a:t>服務費</a:t>
            </a:r>
            <a:r>
              <a:rPr lang="en-US" altLang="zh-TW" sz="1200" dirty="0" smtClean="0">
                <a:solidFill>
                  <a:schemeClr val="tx1"/>
                </a:solidFill>
                <a:latin typeface="+mj-ea"/>
                <a:ea typeface="+mj-ea"/>
              </a:rPr>
              <a:t>)</a:t>
            </a:r>
            <a:r>
              <a:rPr lang="zh-TW" altLang="en-US" sz="1200" dirty="0" smtClean="0">
                <a:solidFill>
                  <a:schemeClr val="tx1"/>
                </a:solidFill>
                <a:latin typeface="+mj-ea"/>
                <a:ea typeface="+mj-ea"/>
              </a:rPr>
              <a:t>╳</a:t>
            </a:r>
            <a:r>
              <a:rPr lang="en-US" altLang="zh-TW" sz="1600" b="1" dirty="0" smtClean="0">
                <a:solidFill>
                  <a:srgbClr val="FF0000"/>
                </a:solidFill>
                <a:latin typeface="+mj-ea"/>
                <a:ea typeface="+mj-ea"/>
              </a:rPr>
              <a:t>5</a:t>
            </a:r>
            <a:r>
              <a:rPr lang="en-US" altLang="zh-TW" sz="1600" b="1" dirty="0">
                <a:solidFill>
                  <a:srgbClr val="FF0000"/>
                </a:solidFill>
                <a:latin typeface="+mj-ea"/>
                <a:ea typeface="+mj-ea"/>
              </a:rPr>
              <a:t>%</a:t>
            </a:r>
          </a:p>
          <a:p>
            <a:pPr marL="180000" lvl="1" indent="-396000"/>
            <a:r>
              <a:rPr lang="en-US" altLang="zh-TW" sz="1200" dirty="0" smtClean="0">
                <a:solidFill>
                  <a:schemeClr val="tx1"/>
                </a:solidFill>
                <a:latin typeface="+mj-ea"/>
                <a:ea typeface="+mj-ea"/>
              </a:rPr>
              <a:t>(2)</a:t>
            </a:r>
            <a:r>
              <a:rPr lang="zh-TW" altLang="en-US" sz="1200" dirty="0" smtClean="0">
                <a:solidFill>
                  <a:schemeClr val="tx1"/>
                </a:solidFill>
                <a:latin typeface="+mj-ea"/>
                <a:ea typeface="+mj-ea"/>
              </a:rPr>
              <a:t>藥費</a:t>
            </a:r>
            <a:r>
              <a:rPr lang="zh-TW" altLang="en-US" sz="1200" dirty="0">
                <a:solidFill>
                  <a:schemeClr val="tx1"/>
                </a:solidFill>
                <a:latin typeface="+mj-ea"/>
                <a:ea typeface="+mj-ea"/>
              </a:rPr>
              <a:t>部分</a:t>
            </a:r>
            <a:r>
              <a:rPr lang="zh-TW" altLang="en-US" sz="1200" dirty="0" smtClean="0">
                <a:solidFill>
                  <a:schemeClr val="tx1"/>
                </a:solidFill>
                <a:latin typeface="+mj-ea"/>
                <a:ea typeface="+mj-ea"/>
              </a:rPr>
              <a:t>負擔。</a:t>
            </a:r>
            <a:endParaRPr lang="en-US" altLang="zh-TW" sz="1200" dirty="0">
              <a:solidFill>
                <a:schemeClr val="tx1"/>
              </a:solidFill>
              <a:latin typeface="+mj-ea"/>
              <a:ea typeface="+mj-ea"/>
            </a:endParaRPr>
          </a:p>
          <a:p>
            <a:pPr marL="180000" lvl="1" indent="-396000"/>
            <a:r>
              <a:rPr lang="en-US" altLang="zh-TW" sz="1200" dirty="0" smtClean="0">
                <a:solidFill>
                  <a:schemeClr val="tx1"/>
                </a:solidFill>
                <a:latin typeface="+mj-ea"/>
                <a:ea typeface="+mj-ea"/>
              </a:rPr>
              <a:t>(3)</a:t>
            </a:r>
            <a:r>
              <a:rPr lang="zh-TW" altLang="en-US" sz="1200" dirty="0" smtClean="0">
                <a:solidFill>
                  <a:schemeClr val="tx1"/>
                </a:solidFill>
                <a:latin typeface="+mj-ea"/>
                <a:ea typeface="+mj-ea"/>
              </a:rPr>
              <a:t>如</a:t>
            </a:r>
            <a:r>
              <a:rPr lang="zh-TW" altLang="en-US" sz="1200" dirty="0">
                <a:solidFill>
                  <a:schemeClr val="tx1"/>
                </a:solidFill>
                <a:latin typeface="+mj-ea"/>
                <a:ea typeface="+mj-ea"/>
              </a:rPr>
              <a:t>重大傷病等免部分</a:t>
            </a:r>
            <a:r>
              <a:rPr lang="zh-TW" altLang="en-US" sz="1200" dirty="0" smtClean="0">
                <a:solidFill>
                  <a:schemeClr val="tx1"/>
                </a:solidFill>
                <a:latin typeface="+mj-ea"/>
                <a:ea typeface="+mj-ea"/>
              </a:rPr>
              <a:t>負擔。</a:t>
            </a:r>
            <a:endParaRPr lang="en-US" altLang="zh-TW" sz="1200" dirty="0">
              <a:solidFill>
                <a:schemeClr val="tx1"/>
              </a:solidFill>
              <a:latin typeface="+mj-ea"/>
              <a:ea typeface="+mj-ea"/>
            </a:endParaRPr>
          </a:p>
          <a:p>
            <a:pPr marL="179388" indent="-179388"/>
            <a:r>
              <a:rPr lang="en-US" altLang="zh-TW" sz="1400" dirty="0" smtClean="0">
                <a:solidFill>
                  <a:srgbClr val="0000FF"/>
                </a:solidFill>
                <a:latin typeface="+mj-ea"/>
                <a:ea typeface="+mj-ea"/>
              </a:rPr>
              <a:t>2.</a:t>
            </a:r>
            <a:r>
              <a:rPr lang="zh-TW" altLang="en-US" sz="1400" dirty="0" smtClean="0">
                <a:solidFill>
                  <a:srgbClr val="0000FF"/>
                </a:solidFill>
                <a:latin typeface="+mj-ea"/>
                <a:ea typeface="+mj-ea"/>
              </a:rPr>
              <a:t>車資</a:t>
            </a:r>
            <a:r>
              <a:rPr lang="en-US" altLang="zh-TW" sz="1400" dirty="0" smtClean="0">
                <a:solidFill>
                  <a:srgbClr val="0000FF"/>
                </a:solidFill>
                <a:latin typeface="+mj-ea"/>
                <a:ea typeface="+mj-ea"/>
              </a:rPr>
              <a:t>:</a:t>
            </a:r>
            <a:r>
              <a:rPr lang="zh-TW" altLang="en-US" sz="1400" dirty="0" smtClean="0">
                <a:solidFill>
                  <a:srgbClr val="0000FF"/>
                </a:solidFill>
                <a:latin typeface="+mj-ea"/>
                <a:ea typeface="+mj-ea"/>
              </a:rPr>
              <a:t>低收及中低收入戶由醫院社福基金補助。</a:t>
            </a:r>
            <a:endParaRPr lang="en-US" altLang="zh-TW" sz="1400" dirty="0" smtClean="0">
              <a:solidFill>
                <a:srgbClr val="0000FF"/>
              </a:solidFill>
              <a:latin typeface="+mj-ea"/>
              <a:ea typeface="+mj-ea"/>
            </a:endParaRPr>
          </a:p>
          <a:p>
            <a:pPr marL="179388" indent="-179388"/>
            <a:r>
              <a:rPr lang="en-US" altLang="zh-TW" sz="1400" dirty="0" smtClean="0">
                <a:solidFill>
                  <a:srgbClr val="0000FF"/>
                </a:solidFill>
                <a:latin typeface="+mj-ea"/>
                <a:ea typeface="+mj-ea"/>
              </a:rPr>
              <a:t>3.</a:t>
            </a:r>
            <a:r>
              <a:rPr lang="zh-TW" altLang="en-US" sz="1400" dirty="0">
                <a:solidFill>
                  <a:srgbClr val="0000FF"/>
                </a:solidFill>
                <a:latin typeface="+mj-ea"/>
                <a:ea typeface="+mj-ea"/>
              </a:rPr>
              <a:t>掛號費：每月收取一次。</a:t>
            </a:r>
          </a:p>
          <a:p>
            <a:pPr algn="ctr"/>
            <a:endParaRPr lang="zh-TW" altLang="en-US" sz="1400" b="1" u="sng" dirty="0">
              <a:solidFill>
                <a:schemeClr val="tx1"/>
              </a:solidFill>
              <a:latin typeface="+mj-ea"/>
              <a:ea typeface="+mj-ea"/>
            </a:endParaRPr>
          </a:p>
        </p:txBody>
      </p:sp>
      <p:sp>
        <p:nvSpPr>
          <p:cNvPr id="18" name="文字方塊 17"/>
          <p:cNvSpPr txBox="1"/>
          <p:nvPr/>
        </p:nvSpPr>
        <p:spPr>
          <a:xfrm>
            <a:off x="6233610" y="3816330"/>
            <a:ext cx="1728541" cy="2308324"/>
          </a:xfrm>
          <a:prstGeom prst="rect">
            <a:avLst/>
          </a:prstGeom>
          <a:noFill/>
        </p:spPr>
        <p:txBody>
          <a:bodyPr wrap="square" rtlCol="0">
            <a:spAutoFit/>
          </a:bodyPr>
          <a:lstStyle/>
          <a:p>
            <a:pPr marL="179388" indent="-144000"/>
            <a:r>
              <a:rPr lang="en-US" altLang="zh-TW" sz="1200" b="1" dirty="0" smtClean="0">
                <a:solidFill>
                  <a:srgbClr val="0000FF"/>
                </a:solidFill>
                <a:latin typeface="+mj-ea"/>
                <a:ea typeface="+mj-ea"/>
              </a:rPr>
              <a:t>1.</a:t>
            </a:r>
            <a:r>
              <a:rPr lang="zh-TW" altLang="en-US" sz="1200" b="1" dirty="0" smtClean="0">
                <a:solidFill>
                  <a:srgbClr val="0000FF"/>
                </a:solidFill>
                <a:latin typeface="+mj-ea"/>
                <a:ea typeface="+mj-ea"/>
              </a:rPr>
              <a:t>照護階段改變，應於一周內於</a:t>
            </a:r>
            <a:r>
              <a:rPr lang="en-US" altLang="zh-TW" sz="1200" b="1" dirty="0" smtClean="0">
                <a:solidFill>
                  <a:srgbClr val="0000FF"/>
                </a:solidFill>
                <a:latin typeface="+mj-ea"/>
                <a:ea typeface="+mj-ea"/>
              </a:rPr>
              <a:t>VPN</a:t>
            </a:r>
            <a:r>
              <a:rPr lang="zh-TW" altLang="en-US" sz="1200" b="1" dirty="0" smtClean="0">
                <a:solidFill>
                  <a:srgbClr val="0000FF"/>
                </a:solidFill>
                <a:latin typeface="+mj-ea"/>
                <a:ea typeface="+mj-ea"/>
              </a:rPr>
              <a:t>補登。</a:t>
            </a:r>
            <a:endParaRPr lang="en-US" altLang="zh-TW" sz="1200" b="1" dirty="0" smtClean="0">
              <a:solidFill>
                <a:srgbClr val="0000FF"/>
              </a:solidFill>
              <a:latin typeface="+mj-ea"/>
              <a:ea typeface="+mj-ea"/>
            </a:endParaRPr>
          </a:p>
          <a:p>
            <a:pPr marL="179388" indent="-144000"/>
            <a:r>
              <a:rPr lang="en-US" altLang="zh-TW" sz="1200" b="1" dirty="0" smtClean="0">
                <a:solidFill>
                  <a:srgbClr val="0000FF"/>
                </a:solidFill>
                <a:latin typeface="+mj-ea"/>
                <a:ea typeface="+mj-ea"/>
              </a:rPr>
              <a:t>2.</a:t>
            </a:r>
            <a:r>
              <a:rPr lang="zh-TW" altLang="en-US" sz="1200" b="1" dirty="0" smtClean="0">
                <a:solidFill>
                  <a:srgbClr val="0000FF"/>
                </a:solidFill>
                <a:latin typeface="+mj-ea"/>
                <a:ea typeface="+mj-ea"/>
              </a:rPr>
              <a:t>訪視人員訪</a:t>
            </a:r>
            <a:r>
              <a:rPr lang="zh-TW" altLang="en-US" sz="1200" b="1" dirty="0">
                <a:solidFill>
                  <a:srgbClr val="0000FF"/>
                </a:solidFill>
                <a:latin typeface="+mj-ea"/>
                <a:ea typeface="+mj-ea"/>
              </a:rPr>
              <a:t>視後</a:t>
            </a:r>
            <a:r>
              <a:rPr lang="zh-TW" altLang="en-US" sz="1200" b="1" dirty="0" smtClean="0">
                <a:solidFill>
                  <a:srgbClr val="0000FF"/>
                </a:solidFill>
                <a:latin typeface="+mj-ea"/>
                <a:ea typeface="+mj-ea"/>
              </a:rPr>
              <a:t>，完成紀錄</a:t>
            </a:r>
            <a:r>
              <a:rPr lang="en-US" altLang="zh-TW" sz="1200" b="1" dirty="0" smtClean="0">
                <a:solidFill>
                  <a:srgbClr val="0000FF"/>
                </a:solidFill>
                <a:latin typeface="+mj-ea"/>
                <a:ea typeface="+mj-ea"/>
              </a:rPr>
              <a:t>(</a:t>
            </a:r>
            <a:r>
              <a:rPr lang="zh-TW" altLang="en-US" sz="1200" b="1" dirty="0" smtClean="0">
                <a:solidFill>
                  <a:srgbClr val="0000FF"/>
                </a:solidFill>
                <a:latin typeface="+mj-ea"/>
                <a:ea typeface="+mj-ea"/>
              </a:rPr>
              <a:t>含訪視起迄時間</a:t>
            </a:r>
            <a:r>
              <a:rPr lang="en-US" altLang="zh-TW" sz="1200" b="1" dirty="0" smtClean="0">
                <a:solidFill>
                  <a:srgbClr val="0000FF"/>
                </a:solidFill>
                <a:latin typeface="+mj-ea"/>
                <a:ea typeface="+mj-ea"/>
              </a:rPr>
              <a:t>)</a:t>
            </a:r>
            <a:r>
              <a:rPr lang="zh-TW" altLang="en-US" sz="1200" b="1" dirty="0" smtClean="0">
                <a:solidFill>
                  <a:srgbClr val="0000FF"/>
                </a:solidFill>
                <a:latin typeface="+mj-ea"/>
                <a:ea typeface="+mj-ea"/>
              </a:rPr>
              <a:t>，</a:t>
            </a:r>
            <a:r>
              <a:rPr lang="zh-TW" altLang="en-US" sz="1200" b="1" dirty="0">
                <a:solidFill>
                  <a:srgbClr val="0000FF"/>
                </a:solidFill>
                <a:latin typeface="+mj-ea"/>
                <a:ea typeface="+mj-ea"/>
              </a:rPr>
              <a:t>並請照護對象或其家屬簽章；</a:t>
            </a:r>
            <a:r>
              <a:rPr lang="zh-TW" altLang="en-US" sz="1200" b="1" dirty="0" smtClean="0">
                <a:solidFill>
                  <a:srgbClr val="0000FF"/>
                </a:solidFill>
                <a:latin typeface="+mj-ea"/>
                <a:ea typeface="+mj-ea"/>
              </a:rPr>
              <a:t>另製作居家</a:t>
            </a:r>
            <a:r>
              <a:rPr lang="zh-TW" altLang="en-US" sz="1200" b="1" dirty="0">
                <a:solidFill>
                  <a:srgbClr val="0000FF"/>
                </a:solidFill>
                <a:latin typeface="+mj-ea"/>
                <a:ea typeface="+mj-ea"/>
              </a:rPr>
              <a:t>醫療照護紀錄留存於案</a:t>
            </a:r>
            <a:r>
              <a:rPr lang="zh-TW" altLang="en-US" sz="1200" b="1" dirty="0" smtClean="0">
                <a:solidFill>
                  <a:srgbClr val="0000FF"/>
                </a:solidFill>
                <a:latin typeface="+mj-ea"/>
                <a:ea typeface="+mj-ea"/>
              </a:rPr>
              <a:t>家。</a:t>
            </a:r>
            <a:endParaRPr lang="en-US" altLang="zh-TW" sz="1200" b="1" dirty="0" smtClean="0">
              <a:solidFill>
                <a:srgbClr val="0000FF"/>
              </a:solidFill>
              <a:latin typeface="+mj-ea"/>
              <a:ea typeface="+mj-ea"/>
            </a:endParaRPr>
          </a:p>
          <a:p>
            <a:pPr marL="179388" indent="-144000"/>
            <a:r>
              <a:rPr lang="en-US" altLang="zh-TW" sz="1200" b="1" dirty="0" smtClean="0">
                <a:solidFill>
                  <a:srgbClr val="0000FF"/>
                </a:solidFill>
                <a:latin typeface="+mj-ea"/>
                <a:ea typeface="+mj-ea"/>
              </a:rPr>
              <a:t>3.</a:t>
            </a:r>
            <a:r>
              <a:rPr lang="zh-TW" altLang="zh-TW" sz="1200" b="1" dirty="0" smtClean="0">
                <a:solidFill>
                  <a:srgbClr val="0000FF"/>
                </a:solidFill>
                <a:latin typeface="+mj-ea"/>
                <a:ea typeface="+mj-ea"/>
              </a:rPr>
              <a:t>訪</a:t>
            </a:r>
            <a:r>
              <a:rPr lang="zh-TW" altLang="zh-TW" sz="1200" b="1" dirty="0">
                <a:solidFill>
                  <a:srgbClr val="0000FF"/>
                </a:solidFill>
                <a:latin typeface="+mj-ea"/>
                <a:ea typeface="+mj-ea"/>
              </a:rPr>
              <a:t>視醫師於照護階段轉換或照護期滿應重新評估，</a:t>
            </a:r>
            <a:r>
              <a:rPr lang="zh-TW" altLang="zh-TW" sz="1200" b="1" u="sng" dirty="0">
                <a:solidFill>
                  <a:srgbClr val="FF0000"/>
                </a:solidFill>
                <a:latin typeface="+mj-ea"/>
                <a:ea typeface="+mj-ea"/>
              </a:rPr>
              <a:t>且每二個月至少訪視</a:t>
            </a:r>
            <a:r>
              <a:rPr lang="zh-TW" altLang="zh-TW" sz="1200" b="1" u="sng" dirty="0" smtClean="0">
                <a:solidFill>
                  <a:srgbClr val="FF0000"/>
                </a:solidFill>
                <a:latin typeface="+mj-ea"/>
                <a:ea typeface="+mj-ea"/>
              </a:rPr>
              <a:t>一次</a:t>
            </a:r>
            <a:r>
              <a:rPr lang="zh-TW" altLang="en-US" sz="1200" b="1" u="sng" dirty="0" smtClean="0">
                <a:solidFill>
                  <a:srgbClr val="FF0000"/>
                </a:solidFill>
                <a:latin typeface="+mj-ea"/>
                <a:ea typeface="+mj-ea"/>
              </a:rPr>
              <a:t>。</a:t>
            </a:r>
            <a:endParaRPr lang="zh-TW" altLang="en-US" sz="1200" b="1" u="sng" dirty="0">
              <a:solidFill>
                <a:srgbClr val="FF0000"/>
              </a:solidFill>
              <a:latin typeface="+mj-ea"/>
              <a:ea typeface="+mj-ea"/>
            </a:endParaRPr>
          </a:p>
        </p:txBody>
      </p:sp>
      <p:grpSp>
        <p:nvGrpSpPr>
          <p:cNvPr id="19" name="群組 18"/>
          <p:cNvGrpSpPr/>
          <p:nvPr/>
        </p:nvGrpSpPr>
        <p:grpSpPr>
          <a:xfrm>
            <a:off x="1712640" y="2398662"/>
            <a:ext cx="1297523" cy="3096344"/>
            <a:chOff x="1517394" y="2288398"/>
            <a:chExt cx="1297523" cy="3096344"/>
          </a:xfrm>
        </p:grpSpPr>
        <p:sp>
          <p:nvSpPr>
            <p:cNvPr id="20" name="菱形 19"/>
            <p:cNvSpPr/>
            <p:nvPr/>
          </p:nvSpPr>
          <p:spPr>
            <a:xfrm>
              <a:off x="1517394" y="2288398"/>
              <a:ext cx="1297523" cy="3096344"/>
            </a:xfrm>
            <a:prstGeom prst="diamond">
              <a:avLst/>
            </a:prstGeom>
            <a:solidFill>
              <a:srgbClr val="FFFF66"/>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21" name="圓角矩形 20"/>
            <p:cNvSpPr/>
            <p:nvPr/>
          </p:nvSpPr>
          <p:spPr>
            <a:xfrm>
              <a:off x="1734797" y="2852936"/>
              <a:ext cx="936104" cy="20016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200" dirty="0" smtClean="0">
                  <a:solidFill>
                    <a:schemeClr val="tx1"/>
                  </a:solidFill>
                  <a:latin typeface="+mj-ea"/>
                  <a:ea typeface="+mj-ea"/>
                </a:rPr>
                <a:t>是否符合</a:t>
              </a:r>
              <a:r>
                <a:rPr lang="zh-TW" altLang="en-US" sz="1200" b="1" u="sng" dirty="0" smtClean="0">
                  <a:solidFill>
                    <a:srgbClr val="FF0000"/>
                  </a:solidFill>
                  <a:latin typeface="+mj-ea"/>
                  <a:ea typeface="+mj-ea"/>
                </a:rPr>
                <a:t>居住</a:t>
              </a:r>
              <a:r>
                <a:rPr lang="zh-TW" altLang="en-US" sz="1200" b="1" u="sng" dirty="0">
                  <a:solidFill>
                    <a:srgbClr val="FF0000"/>
                  </a:solidFill>
                  <a:latin typeface="+mj-ea"/>
                  <a:ea typeface="+mj-ea"/>
                </a:rPr>
                <a:t>於</a:t>
              </a:r>
              <a:r>
                <a:rPr lang="zh-TW" altLang="en-US" sz="1200" b="1" u="sng" dirty="0" smtClean="0">
                  <a:solidFill>
                    <a:srgbClr val="FF0000"/>
                  </a:solidFill>
                  <a:latin typeface="+mj-ea"/>
                  <a:ea typeface="+mj-ea"/>
                </a:rPr>
                <a:t>住家</a:t>
              </a:r>
              <a:r>
                <a:rPr lang="zh-TW" altLang="en-US" sz="1200" dirty="0" smtClean="0">
                  <a:solidFill>
                    <a:schemeClr val="tx1"/>
                  </a:solidFill>
                  <a:latin typeface="+mj-ea"/>
                  <a:ea typeface="+mj-ea"/>
                </a:rPr>
                <a:t>、</a:t>
              </a:r>
              <a:r>
                <a:rPr lang="zh-TW" altLang="en-US" sz="1200" b="1" u="sng" dirty="0" smtClean="0">
                  <a:solidFill>
                    <a:srgbClr val="FF0000"/>
                  </a:solidFill>
                  <a:latin typeface="+mj-ea"/>
                  <a:ea typeface="+mj-ea"/>
                </a:rPr>
                <a:t>有</a:t>
              </a:r>
              <a:r>
                <a:rPr lang="zh-TW" altLang="en-US" sz="1200" b="1" u="sng" dirty="0">
                  <a:solidFill>
                    <a:srgbClr val="FF0000"/>
                  </a:solidFill>
                  <a:latin typeface="+mj-ea"/>
                  <a:ea typeface="+mj-ea"/>
                </a:rPr>
                <a:t>明確醫療</a:t>
              </a:r>
              <a:r>
                <a:rPr lang="zh-TW" altLang="en-US" sz="1200" b="1" u="sng" dirty="0" smtClean="0">
                  <a:solidFill>
                    <a:srgbClr val="FF0000"/>
                  </a:solidFill>
                  <a:latin typeface="+mj-ea"/>
                  <a:ea typeface="+mj-ea"/>
                </a:rPr>
                <a:t>需求</a:t>
              </a:r>
              <a:r>
                <a:rPr lang="zh-TW" altLang="en-US" sz="1200" dirty="0" smtClean="0">
                  <a:solidFill>
                    <a:schemeClr val="tx1"/>
                  </a:solidFill>
                  <a:latin typeface="+mj-ea"/>
                  <a:ea typeface="+mj-ea"/>
                </a:rPr>
                <a:t>及</a:t>
              </a:r>
              <a:r>
                <a:rPr lang="zh-TW" altLang="en-US" sz="1200" b="1" u="sng" dirty="0" smtClean="0">
                  <a:solidFill>
                    <a:srgbClr val="FF0000"/>
                  </a:solidFill>
                  <a:latin typeface="+mj-ea"/>
                  <a:ea typeface="+mj-ea"/>
                </a:rPr>
                <a:t>因</a:t>
              </a:r>
              <a:r>
                <a:rPr lang="zh-TW" altLang="en-US" sz="1200" b="1" u="sng" dirty="0">
                  <a:solidFill>
                    <a:srgbClr val="FF0000"/>
                  </a:solidFill>
                  <a:latin typeface="+mj-ea"/>
                  <a:ea typeface="+mj-ea"/>
                </a:rPr>
                <a:t>失能或疾病特性致外出就醫</a:t>
              </a:r>
              <a:r>
                <a:rPr lang="zh-TW" altLang="en-US" sz="1200" b="1" u="sng" dirty="0" smtClean="0">
                  <a:solidFill>
                    <a:srgbClr val="FF0000"/>
                  </a:solidFill>
                  <a:latin typeface="+mj-ea"/>
                  <a:ea typeface="+mj-ea"/>
                </a:rPr>
                <a:t>不便</a:t>
              </a:r>
              <a:r>
                <a:rPr lang="zh-TW" altLang="en-US" sz="1200" dirty="0" smtClean="0">
                  <a:solidFill>
                    <a:schemeClr val="tx1"/>
                  </a:solidFill>
                  <a:latin typeface="+mj-ea"/>
                  <a:ea typeface="+mj-ea"/>
                </a:rPr>
                <a:t>之收案條件</a:t>
              </a:r>
              <a:r>
                <a:rPr lang="en-US" altLang="zh-TW" sz="1200" dirty="0" smtClean="0">
                  <a:solidFill>
                    <a:schemeClr val="tx1"/>
                  </a:solidFill>
                  <a:latin typeface="+mj-ea"/>
                  <a:ea typeface="+mj-ea"/>
                </a:rPr>
                <a:t>?</a:t>
              </a:r>
              <a:endParaRPr lang="zh-TW" altLang="en-US" sz="1200" dirty="0">
                <a:solidFill>
                  <a:schemeClr val="tx1"/>
                </a:solidFill>
                <a:latin typeface="+mj-ea"/>
                <a:ea typeface="+mj-ea"/>
              </a:endParaRPr>
            </a:p>
          </p:txBody>
        </p:sp>
      </p:grpSp>
      <p:sp>
        <p:nvSpPr>
          <p:cNvPr id="22" name="向右箭號 21"/>
          <p:cNvSpPr/>
          <p:nvPr/>
        </p:nvSpPr>
        <p:spPr>
          <a:xfrm>
            <a:off x="3025262" y="3717032"/>
            <a:ext cx="271554"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grpSp>
        <p:nvGrpSpPr>
          <p:cNvPr id="23" name="群組 22"/>
          <p:cNvGrpSpPr/>
          <p:nvPr/>
        </p:nvGrpSpPr>
        <p:grpSpPr>
          <a:xfrm>
            <a:off x="5011561" y="3594847"/>
            <a:ext cx="717175" cy="708438"/>
            <a:chOff x="5011561" y="3594847"/>
            <a:chExt cx="717175" cy="708438"/>
          </a:xfrm>
        </p:grpSpPr>
        <p:sp>
          <p:nvSpPr>
            <p:cNvPr id="24" name="矩形 23"/>
            <p:cNvSpPr/>
            <p:nvPr/>
          </p:nvSpPr>
          <p:spPr>
            <a:xfrm>
              <a:off x="5080538" y="3594847"/>
              <a:ext cx="520534" cy="708438"/>
            </a:xfrm>
            <a:prstGeom prst="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25" name="圓角矩形 24"/>
            <p:cNvSpPr/>
            <p:nvPr/>
          </p:nvSpPr>
          <p:spPr>
            <a:xfrm>
              <a:off x="5011561" y="3620053"/>
              <a:ext cx="717175" cy="6730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b="1" dirty="0" smtClean="0">
                  <a:solidFill>
                    <a:srgbClr val="0000FF"/>
                  </a:solidFill>
                  <a:latin typeface="+mj-ea"/>
                  <a:ea typeface="+mj-ea"/>
                </a:rPr>
                <a:t>個案管理師</a:t>
              </a:r>
              <a:r>
                <a:rPr lang="en-US" altLang="zh-TW" sz="1100" dirty="0" smtClean="0">
                  <a:solidFill>
                    <a:schemeClr val="tx1"/>
                  </a:solidFill>
                  <a:latin typeface="+mj-ea"/>
                  <a:ea typeface="+mj-ea"/>
                </a:rPr>
                <a:t>VPN</a:t>
              </a:r>
              <a:r>
                <a:rPr lang="zh-TW" altLang="en-US" sz="1100" dirty="0" smtClean="0">
                  <a:solidFill>
                    <a:schemeClr val="tx1"/>
                  </a:solidFill>
                  <a:latin typeface="+mj-ea"/>
                  <a:ea typeface="+mj-ea"/>
                </a:rPr>
                <a:t>登錄</a:t>
              </a:r>
              <a:endParaRPr lang="zh-TW" altLang="en-US" sz="1100" dirty="0">
                <a:solidFill>
                  <a:schemeClr val="tx1"/>
                </a:solidFill>
                <a:latin typeface="+mj-ea"/>
                <a:ea typeface="+mj-ea"/>
              </a:endParaRPr>
            </a:p>
          </p:txBody>
        </p:sp>
      </p:grpSp>
      <p:sp>
        <p:nvSpPr>
          <p:cNvPr id="26" name="文字方塊 25"/>
          <p:cNvSpPr txBox="1"/>
          <p:nvPr/>
        </p:nvSpPr>
        <p:spPr>
          <a:xfrm>
            <a:off x="5529064" y="4005064"/>
            <a:ext cx="569172" cy="600164"/>
          </a:xfrm>
          <a:prstGeom prst="rect">
            <a:avLst/>
          </a:prstGeom>
          <a:noFill/>
        </p:spPr>
        <p:txBody>
          <a:bodyPr wrap="square" rtlCol="0">
            <a:spAutoFit/>
          </a:bodyPr>
          <a:lstStyle/>
          <a:p>
            <a:pPr algn="ctr"/>
            <a:r>
              <a:rPr lang="en-US" altLang="zh-TW" sz="1100" b="1" dirty="0" smtClean="0">
                <a:solidFill>
                  <a:srgbClr val="0000FF"/>
                </a:solidFill>
                <a:latin typeface="+mj-ea"/>
                <a:ea typeface="+mj-ea"/>
              </a:rPr>
              <a:t>VPN</a:t>
            </a:r>
            <a:r>
              <a:rPr lang="zh-TW" altLang="en-US" sz="1100" b="1" dirty="0" smtClean="0">
                <a:solidFill>
                  <a:srgbClr val="0000FF"/>
                </a:solidFill>
                <a:latin typeface="+mj-ea"/>
                <a:ea typeface="+mj-ea"/>
              </a:rPr>
              <a:t>通過後</a:t>
            </a:r>
            <a:endParaRPr lang="zh-TW" altLang="en-US" sz="1100" b="1" dirty="0">
              <a:solidFill>
                <a:srgbClr val="0000FF"/>
              </a:solidFill>
              <a:latin typeface="+mj-ea"/>
              <a:ea typeface="+mj-ea"/>
            </a:endParaRPr>
          </a:p>
        </p:txBody>
      </p:sp>
      <p:sp>
        <p:nvSpPr>
          <p:cNvPr id="27" name="文字方塊 26"/>
          <p:cNvSpPr txBox="1"/>
          <p:nvPr/>
        </p:nvSpPr>
        <p:spPr>
          <a:xfrm>
            <a:off x="5610629" y="3833277"/>
            <a:ext cx="466794" cy="261610"/>
          </a:xfrm>
          <a:prstGeom prst="rect">
            <a:avLst/>
          </a:prstGeom>
          <a:noFill/>
        </p:spPr>
        <p:txBody>
          <a:bodyPr wrap="none" rtlCol="0">
            <a:spAutoFit/>
          </a:bodyPr>
          <a:lstStyle/>
          <a:p>
            <a:pPr algn="ctr"/>
            <a:r>
              <a:rPr lang="zh-TW" altLang="en-US" sz="1100" b="1" dirty="0" smtClean="0">
                <a:solidFill>
                  <a:schemeClr val="bg1"/>
                </a:solidFill>
                <a:latin typeface="+mj-ea"/>
                <a:ea typeface="+mj-ea"/>
              </a:rPr>
              <a:t>收案</a:t>
            </a:r>
            <a:endParaRPr lang="zh-TW" altLang="en-US" sz="1100" b="1" dirty="0">
              <a:solidFill>
                <a:schemeClr val="bg1"/>
              </a:solidFill>
              <a:latin typeface="+mj-ea"/>
              <a:ea typeface="+mj-ea"/>
            </a:endParaRPr>
          </a:p>
        </p:txBody>
      </p:sp>
      <p:grpSp>
        <p:nvGrpSpPr>
          <p:cNvPr id="28" name="群組 27"/>
          <p:cNvGrpSpPr/>
          <p:nvPr/>
        </p:nvGrpSpPr>
        <p:grpSpPr>
          <a:xfrm>
            <a:off x="6226724" y="2060848"/>
            <a:ext cx="1656072" cy="1666866"/>
            <a:chOff x="6321208" y="2204864"/>
            <a:chExt cx="1656072" cy="1666866"/>
          </a:xfrm>
        </p:grpSpPr>
        <p:sp>
          <p:nvSpPr>
            <p:cNvPr id="29" name="矩形 28"/>
            <p:cNvSpPr/>
            <p:nvPr/>
          </p:nvSpPr>
          <p:spPr>
            <a:xfrm>
              <a:off x="6823829" y="2564904"/>
              <a:ext cx="720000" cy="4320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vert="horz" rtlCol="0" anchor="ctr"/>
            <a:lstStyle/>
            <a:p>
              <a:pPr algn="ctr" fontAlgn="auto">
                <a:spcBef>
                  <a:spcPts val="0"/>
                </a:spcBef>
                <a:spcAft>
                  <a:spcPts val="0"/>
                </a:spcAft>
              </a:pPr>
              <a:r>
                <a:rPr kumimoji="0" lang="zh-TW" altLang="en-US" sz="1200" dirty="0" smtClean="0">
                  <a:solidFill>
                    <a:schemeClr val="tx1"/>
                  </a:solidFill>
                  <a:latin typeface="+mj-ea"/>
                  <a:ea typeface="+mj-ea"/>
                </a:rPr>
                <a:t>重度居家醫療</a:t>
              </a:r>
            </a:p>
          </p:txBody>
        </p:sp>
        <p:sp>
          <p:nvSpPr>
            <p:cNvPr id="30" name="矩形 29"/>
            <p:cNvSpPr/>
            <p:nvPr/>
          </p:nvSpPr>
          <p:spPr>
            <a:xfrm>
              <a:off x="6321208" y="3439730"/>
              <a:ext cx="504000" cy="432000"/>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auto">
                <a:spcBef>
                  <a:spcPts val="0"/>
                </a:spcBef>
                <a:spcAft>
                  <a:spcPts val="0"/>
                </a:spcAft>
              </a:pPr>
              <a:r>
                <a:rPr kumimoji="0" lang="zh-TW" altLang="en-US" sz="1200" dirty="0">
                  <a:solidFill>
                    <a:schemeClr val="tx1"/>
                  </a:solidFill>
                  <a:latin typeface="+mj-ea"/>
                  <a:ea typeface="+mj-ea"/>
                </a:rPr>
                <a:t>居家醫療</a:t>
              </a:r>
            </a:p>
          </p:txBody>
        </p:sp>
        <p:sp>
          <p:nvSpPr>
            <p:cNvPr id="31" name="矩形 30"/>
            <p:cNvSpPr/>
            <p:nvPr/>
          </p:nvSpPr>
          <p:spPr>
            <a:xfrm>
              <a:off x="7473280" y="3429048"/>
              <a:ext cx="504000" cy="432000"/>
            </a:xfrm>
            <a:prstGeom prst="rect">
              <a:avLst/>
            </a:prstGeom>
          </p:spPr>
          <p:style>
            <a:lnRef idx="2">
              <a:schemeClr val="accent2"/>
            </a:lnRef>
            <a:fillRef idx="1">
              <a:schemeClr val="lt1"/>
            </a:fillRef>
            <a:effectRef idx="0">
              <a:schemeClr val="accent2"/>
            </a:effectRef>
            <a:fontRef idx="minor">
              <a:schemeClr val="dk1"/>
            </a:fontRef>
          </p:style>
          <p:txBody>
            <a:bodyPr vert="horz" rtlCol="0" anchor="ctr"/>
            <a:lstStyle/>
            <a:p>
              <a:pPr algn="ctr" fontAlgn="auto">
                <a:spcBef>
                  <a:spcPts val="0"/>
                </a:spcBef>
                <a:spcAft>
                  <a:spcPts val="0"/>
                </a:spcAft>
              </a:pPr>
              <a:r>
                <a:rPr kumimoji="0" lang="zh-TW" altLang="en-US" sz="1200" dirty="0">
                  <a:solidFill>
                    <a:schemeClr val="tx1"/>
                  </a:solidFill>
                  <a:latin typeface="+mj-ea"/>
                  <a:ea typeface="+mj-ea"/>
                </a:rPr>
                <a:t>安寧</a:t>
              </a:r>
              <a:r>
                <a:rPr kumimoji="0" lang="zh-TW" altLang="en-US" sz="1200" dirty="0" smtClean="0">
                  <a:solidFill>
                    <a:schemeClr val="tx1"/>
                  </a:solidFill>
                  <a:latin typeface="+mj-ea"/>
                  <a:ea typeface="+mj-ea"/>
                </a:rPr>
                <a:t>療護</a:t>
              </a:r>
            </a:p>
          </p:txBody>
        </p:sp>
        <p:sp>
          <p:nvSpPr>
            <p:cNvPr id="32" name="左-右雙向箭號 31"/>
            <p:cNvSpPr/>
            <p:nvPr/>
          </p:nvSpPr>
          <p:spPr>
            <a:xfrm rot="18700694">
              <a:off x="6685313" y="3116516"/>
              <a:ext cx="498372" cy="238298"/>
            </a:xfrm>
            <a:prstGeom prst="leftRightArrow">
              <a:avLst/>
            </a:prstGeom>
            <a:solidFill>
              <a:srgbClr val="66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33" name="左-右雙向箭號 32"/>
            <p:cNvSpPr/>
            <p:nvPr/>
          </p:nvSpPr>
          <p:spPr>
            <a:xfrm rot="14176060">
              <a:off x="7172148" y="3116516"/>
              <a:ext cx="498372" cy="238298"/>
            </a:xfrm>
            <a:prstGeom prst="leftRightArrow">
              <a:avLst/>
            </a:prstGeom>
            <a:solidFill>
              <a:srgbClr val="66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34" name="左-右雙向箭號 33"/>
            <p:cNvSpPr/>
            <p:nvPr/>
          </p:nvSpPr>
          <p:spPr>
            <a:xfrm>
              <a:off x="6823828" y="3501008"/>
              <a:ext cx="684000" cy="238298"/>
            </a:xfrm>
            <a:prstGeom prst="leftRightArrow">
              <a:avLst/>
            </a:prstGeom>
            <a:solidFill>
              <a:srgbClr val="66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35" name="文字方塊 34"/>
            <p:cNvSpPr txBox="1"/>
            <p:nvPr/>
          </p:nvSpPr>
          <p:spPr>
            <a:xfrm>
              <a:off x="6681192" y="2204864"/>
              <a:ext cx="902811" cy="307777"/>
            </a:xfrm>
            <a:prstGeom prst="rect">
              <a:avLst/>
            </a:prstGeom>
            <a:noFill/>
          </p:spPr>
          <p:txBody>
            <a:bodyPr wrap="none" rtlCol="0">
              <a:spAutoFit/>
            </a:bodyPr>
            <a:lstStyle/>
            <a:p>
              <a:r>
                <a:rPr lang="zh-TW" altLang="en-US" sz="1400" b="1" u="sng" dirty="0" smtClean="0">
                  <a:solidFill>
                    <a:srgbClr val="006600"/>
                  </a:solidFill>
                  <a:latin typeface="+mj-ea"/>
                  <a:ea typeface="+mj-ea"/>
                </a:rPr>
                <a:t>照護團隊</a:t>
              </a:r>
              <a:endParaRPr lang="zh-TW" altLang="en-US" sz="1400" b="1" u="sng" dirty="0">
                <a:solidFill>
                  <a:srgbClr val="006600"/>
                </a:solidFill>
                <a:latin typeface="+mj-ea"/>
                <a:ea typeface="+mj-ea"/>
              </a:endParaRPr>
            </a:p>
          </p:txBody>
        </p:sp>
      </p:grpSp>
      <p:sp>
        <p:nvSpPr>
          <p:cNvPr id="36" name="文字方塊 35"/>
          <p:cNvSpPr txBox="1"/>
          <p:nvPr/>
        </p:nvSpPr>
        <p:spPr>
          <a:xfrm>
            <a:off x="2922051" y="3521854"/>
            <a:ext cx="358661" cy="307777"/>
          </a:xfrm>
          <a:prstGeom prst="rect">
            <a:avLst/>
          </a:prstGeom>
          <a:noFill/>
        </p:spPr>
        <p:txBody>
          <a:bodyPr wrap="square" rtlCol="0">
            <a:spAutoFit/>
          </a:bodyPr>
          <a:lstStyle/>
          <a:p>
            <a:r>
              <a:rPr lang="zh-TW" altLang="en-US" sz="1400" dirty="0" smtClean="0">
                <a:solidFill>
                  <a:srgbClr val="FF0000"/>
                </a:solidFill>
                <a:latin typeface="+mj-ea"/>
                <a:ea typeface="+mj-ea"/>
              </a:rPr>
              <a:t>是</a:t>
            </a:r>
            <a:endParaRPr lang="zh-TW" altLang="en-US" sz="1400" dirty="0">
              <a:solidFill>
                <a:srgbClr val="FF0000"/>
              </a:solidFill>
              <a:latin typeface="+mj-ea"/>
              <a:ea typeface="+mj-ea"/>
            </a:endParaRPr>
          </a:p>
        </p:txBody>
      </p:sp>
      <p:sp>
        <p:nvSpPr>
          <p:cNvPr id="37" name="向右箭號 36"/>
          <p:cNvSpPr/>
          <p:nvPr/>
        </p:nvSpPr>
        <p:spPr>
          <a:xfrm rot="5400000">
            <a:off x="2225624" y="5397027"/>
            <a:ext cx="271554" cy="434012"/>
          </a:xfrm>
          <a:prstGeom prst="rightArrow">
            <a:avLst>
              <a:gd name="adj1" fmla="val 49999"/>
              <a:gd name="adj2" fmla="val 50000"/>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ea"/>
              <a:ea typeface="+mj-ea"/>
            </a:endParaRPr>
          </a:p>
        </p:txBody>
      </p:sp>
      <p:sp>
        <p:nvSpPr>
          <p:cNvPr id="38" name="文字方塊 37"/>
          <p:cNvSpPr txBox="1"/>
          <p:nvPr/>
        </p:nvSpPr>
        <p:spPr>
          <a:xfrm>
            <a:off x="1930043" y="5341117"/>
            <a:ext cx="358661" cy="307777"/>
          </a:xfrm>
          <a:prstGeom prst="rect">
            <a:avLst/>
          </a:prstGeom>
          <a:noFill/>
        </p:spPr>
        <p:txBody>
          <a:bodyPr wrap="square" rtlCol="0">
            <a:spAutoFit/>
          </a:bodyPr>
          <a:lstStyle/>
          <a:p>
            <a:r>
              <a:rPr lang="zh-TW" altLang="en-US" sz="1400" dirty="0" smtClean="0">
                <a:solidFill>
                  <a:srgbClr val="FF0000"/>
                </a:solidFill>
                <a:latin typeface="+mj-ea"/>
                <a:ea typeface="+mj-ea"/>
              </a:rPr>
              <a:t>否</a:t>
            </a:r>
            <a:endParaRPr lang="zh-TW" altLang="en-US" sz="1400" dirty="0">
              <a:solidFill>
                <a:srgbClr val="FF0000"/>
              </a:solidFill>
              <a:latin typeface="+mj-ea"/>
              <a:ea typeface="+mj-ea"/>
            </a:endParaRPr>
          </a:p>
        </p:txBody>
      </p:sp>
      <p:sp>
        <p:nvSpPr>
          <p:cNvPr id="39" name="矩形 38"/>
          <p:cNvSpPr/>
          <p:nvPr/>
        </p:nvSpPr>
        <p:spPr>
          <a:xfrm>
            <a:off x="1678705" y="5742025"/>
            <a:ext cx="1438780" cy="474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mj-ea"/>
                <a:ea typeface="+mj-ea"/>
              </a:rPr>
              <a:t>向民眾說明後結案，或轉介所需服務</a:t>
            </a:r>
            <a:endParaRPr lang="zh-TW" altLang="en-US" sz="1200" dirty="0">
              <a:solidFill>
                <a:schemeClr val="tx1"/>
              </a:solidFill>
              <a:latin typeface="+mj-ea"/>
              <a:ea typeface="+mj-ea"/>
            </a:endParaRPr>
          </a:p>
        </p:txBody>
      </p:sp>
      <p:sp>
        <p:nvSpPr>
          <p:cNvPr id="40" name="燕尾形向右箭號 39"/>
          <p:cNvSpPr/>
          <p:nvPr/>
        </p:nvSpPr>
        <p:spPr>
          <a:xfrm>
            <a:off x="-36512" y="980728"/>
            <a:ext cx="5765248" cy="108012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b="1" dirty="0" smtClean="0">
                <a:solidFill>
                  <a:schemeClr val="tx1"/>
                </a:solidFill>
                <a:latin typeface="+mj-ea"/>
                <a:ea typeface="+mj-ea"/>
              </a:rPr>
              <a:t>收案流程</a:t>
            </a:r>
            <a:endParaRPr lang="zh-TW" altLang="en-US" sz="2400" b="1" dirty="0">
              <a:solidFill>
                <a:schemeClr val="tx1"/>
              </a:solidFill>
              <a:latin typeface="+mj-ea"/>
              <a:ea typeface="+mj-ea"/>
            </a:endParaRPr>
          </a:p>
        </p:txBody>
      </p:sp>
      <p:sp>
        <p:nvSpPr>
          <p:cNvPr id="41" name="燕尾形向右箭號 40"/>
          <p:cNvSpPr/>
          <p:nvPr/>
        </p:nvSpPr>
        <p:spPr>
          <a:xfrm>
            <a:off x="5638015" y="980728"/>
            <a:ext cx="1916638" cy="1080120"/>
          </a:xfrm>
          <a:prstGeom prst="notchedRightArrow">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solidFill>
                  <a:schemeClr val="tx1"/>
                </a:solidFill>
                <a:latin typeface="+mj-ea"/>
                <a:ea typeface="+mj-ea"/>
              </a:rPr>
              <a:t>照護流程</a:t>
            </a:r>
            <a:endParaRPr lang="zh-TW" altLang="en-US" sz="2000" b="1" dirty="0">
              <a:solidFill>
                <a:schemeClr val="tx1"/>
              </a:solidFill>
              <a:latin typeface="+mj-ea"/>
              <a:ea typeface="+mj-ea"/>
            </a:endParaRPr>
          </a:p>
        </p:txBody>
      </p:sp>
      <p:sp>
        <p:nvSpPr>
          <p:cNvPr id="42" name="燕尾形向右箭號 41"/>
          <p:cNvSpPr/>
          <p:nvPr/>
        </p:nvSpPr>
        <p:spPr>
          <a:xfrm>
            <a:off x="7413345" y="980728"/>
            <a:ext cx="1730656" cy="1080120"/>
          </a:xfrm>
          <a:prstGeom prst="notched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chemeClr val="tx1"/>
                </a:solidFill>
                <a:latin typeface="+mj-ea"/>
                <a:ea typeface="+mj-ea"/>
              </a:rPr>
              <a:t>民眾負擔</a:t>
            </a:r>
            <a:endParaRPr lang="zh-TW" altLang="en-US" b="1" dirty="0">
              <a:solidFill>
                <a:schemeClr val="tx1"/>
              </a:solidFill>
              <a:latin typeface="+mj-ea"/>
              <a:ea typeface="+mj-ea"/>
            </a:endParaRPr>
          </a:p>
        </p:txBody>
      </p:sp>
    </p:spTree>
    <p:extLst>
      <p:ext uri="{BB962C8B-B14F-4D97-AF65-F5344CB8AC3E}">
        <p14:creationId xmlns:p14="http://schemas.microsoft.com/office/powerpoint/2010/main" val="197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258467" y="1196752"/>
            <a:ext cx="4025501" cy="5184576"/>
          </a:xfrm>
        </p:spPr>
        <p:txBody>
          <a:bodyPr/>
          <a:lstStyle/>
          <a:p>
            <a:pPr marL="265113" indent="-265113" algn="l">
              <a:lnSpc>
                <a:spcPct val="150000"/>
              </a:lnSpc>
              <a:buFont typeface="+mj-lt"/>
              <a:buAutoNum type="arabicPeriod"/>
            </a:pPr>
            <a:r>
              <a:rPr lang="zh-TW" altLang="en-US" sz="2400" b="1" dirty="0">
                <a:solidFill>
                  <a:schemeClr val="tx1"/>
                </a:solidFill>
                <a:latin typeface="標楷體" panose="03000509000000000000" pitchFamily="65" charset="-120"/>
                <a:ea typeface="標楷體" panose="03000509000000000000" pitchFamily="65" charset="-120"/>
              </a:rPr>
              <a:t>居住於住家</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不包含機構</a:t>
            </a:r>
            <a:r>
              <a:rPr lang="en-US" altLang="zh-TW" sz="2400" b="1" dirty="0" smtClean="0">
                <a:solidFill>
                  <a:schemeClr val="tx1"/>
                </a:solidFill>
                <a:latin typeface="標楷體" panose="03000509000000000000" pitchFamily="65" charset="-120"/>
                <a:ea typeface="標楷體" panose="03000509000000000000" pitchFamily="65" charset="-120"/>
              </a:rPr>
              <a:t>)</a:t>
            </a:r>
          </a:p>
          <a:p>
            <a:pPr marL="265113" indent="-265113" algn="l">
              <a:lnSpc>
                <a:spcPct val="150000"/>
              </a:lnSpc>
              <a:buFont typeface="+mj-lt"/>
              <a:buAutoNum type="arabicPeriod"/>
            </a:pPr>
            <a:r>
              <a:rPr lang="zh-TW" altLang="en-US" sz="2400" b="1" dirty="0">
                <a:solidFill>
                  <a:schemeClr val="tx1"/>
                </a:solidFill>
                <a:latin typeface="標楷體" panose="03000509000000000000" pitchFamily="65" charset="-120"/>
                <a:ea typeface="標楷體" panose="03000509000000000000" pitchFamily="65" charset="-120"/>
              </a:rPr>
              <a:t>有明確醫療</a:t>
            </a:r>
            <a:r>
              <a:rPr lang="zh-TW" altLang="en-US" sz="2400" b="1" dirty="0" smtClean="0">
                <a:solidFill>
                  <a:schemeClr val="tx1"/>
                </a:solidFill>
                <a:latin typeface="標楷體" panose="03000509000000000000" pitchFamily="65" charset="-120"/>
                <a:ea typeface="標楷體" panose="03000509000000000000" pitchFamily="65" charset="-120"/>
              </a:rPr>
              <a:t>需求</a:t>
            </a:r>
            <a:endParaRPr lang="en-US" altLang="zh-TW" sz="2400" b="1" dirty="0">
              <a:solidFill>
                <a:schemeClr val="tx1"/>
              </a:solidFill>
              <a:latin typeface="標楷體" panose="03000509000000000000" pitchFamily="65" charset="-120"/>
              <a:ea typeface="標楷體" panose="03000509000000000000" pitchFamily="65" charset="-120"/>
            </a:endParaRPr>
          </a:p>
          <a:p>
            <a:pPr marL="265113" indent="-265113" algn="l">
              <a:lnSpc>
                <a:spcPct val="150000"/>
              </a:lnSpc>
              <a:buFont typeface="+mj-lt"/>
              <a:buAutoNum type="arabicPeriod"/>
            </a:pPr>
            <a:r>
              <a:rPr lang="zh-TW" altLang="en-US" sz="2400" b="1" dirty="0" smtClean="0">
                <a:solidFill>
                  <a:schemeClr val="tx1"/>
                </a:solidFill>
                <a:latin typeface="標楷體" panose="03000509000000000000" pitchFamily="65" charset="-120"/>
                <a:ea typeface="標楷體" panose="03000509000000000000" pitchFamily="65" charset="-120"/>
              </a:rPr>
              <a:t>外出</a:t>
            </a:r>
            <a:r>
              <a:rPr lang="zh-TW" altLang="en-US" sz="2400" b="1" dirty="0">
                <a:solidFill>
                  <a:schemeClr val="tx1"/>
                </a:solidFill>
                <a:latin typeface="標楷體" panose="03000509000000000000" pitchFamily="65" charset="-120"/>
                <a:ea typeface="標楷體" panose="03000509000000000000" pitchFamily="65" charset="-120"/>
              </a:rPr>
              <a:t>就醫</a:t>
            </a:r>
            <a:r>
              <a:rPr lang="zh-TW" altLang="en-US" sz="2400" b="1" dirty="0" smtClean="0">
                <a:solidFill>
                  <a:schemeClr val="tx1"/>
                </a:solidFill>
                <a:latin typeface="標楷體" panose="03000509000000000000" pitchFamily="65" charset="-120"/>
                <a:ea typeface="標楷體" panose="03000509000000000000" pitchFamily="65" charset="-120"/>
              </a:rPr>
              <a:t>不便</a:t>
            </a:r>
            <a:endParaRPr lang="en-US" altLang="zh-TW" sz="2400" b="1" dirty="0" smtClean="0">
              <a:solidFill>
                <a:schemeClr val="tx1"/>
              </a:solidFill>
              <a:latin typeface="標楷體" panose="03000509000000000000" pitchFamily="65" charset="-120"/>
              <a:ea typeface="標楷體" panose="03000509000000000000" pitchFamily="65" charset="-120"/>
            </a:endParaRPr>
          </a:p>
          <a:p>
            <a:pPr algn="l">
              <a:lnSpc>
                <a:spcPct val="150000"/>
              </a:lnSpc>
            </a:pPr>
            <a:r>
              <a:rPr lang="en-US" altLang="zh-TW" sz="2400" b="1" dirty="0">
                <a:solidFill>
                  <a:schemeClr val="tx1"/>
                </a:solidFill>
                <a:latin typeface="標楷體" panose="03000509000000000000" pitchFamily="65" charset="-120"/>
                <a:ea typeface="標楷體" panose="03000509000000000000" pitchFamily="65" charset="-120"/>
              </a:rPr>
              <a:t>(1)</a:t>
            </a:r>
            <a:r>
              <a:rPr lang="zh-TW" altLang="en-US" sz="2400" b="1" dirty="0">
                <a:solidFill>
                  <a:schemeClr val="tx1"/>
                </a:solidFill>
                <a:latin typeface="標楷體" panose="03000509000000000000" pitchFamily="65" charset="-120"/>
                <a:ea typeface="標楷體" panose="03000509000000000000" pitchFamily="65" charset="-120"/>
              </a:rPr>
              <a:t>失能</a:t>
            </a:r>
            <a:r>
              <a:rPr lang="en-US" altLang="zh-TW" sz="2400" b="1" dirty="0">
                <a:solidFill>
                  <a:schemeClr val="tx1"/>
                </a:solidFill>
                <a:latin typeface="標楷體" panose="03000509000000000000" pitchFamily="65" charset="-120"/>
                <a:ea typeface="標楷體" panose="03000509000000000000" pitchFamily="65" charset="-120"/>
              </a:rPr>
              <a:t>ADL&lt;60</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(2)</a:t>
            </a:r>
            <a:r>
              <a:rPr lang="zh-TW" altLang="en-US" sz="2400" b="1" dirty="0">
                <a:solidFill>
                  <a:schemeClr val="tx1"/>
                </a:solidFill>
                <a:latin typeface="標楷體" panose="03000509000000000000" pitchFamily="65" charset="-120"/>
                <a:ea typeface="標楷體" panose="03000509000000000000" pitchFamily="65" charset="-120"/>
              </a:rPr>
              <a:t>疾病特性</a:t>
            </a:r>
            <a:r>
              <a:rPr lang="en-US" altLang="zh-TW" sz="2400" b="1" dirty="0">
                <a:solidFill>
                  <a:schemeClr val="tx1"/>
                </a:solidFill>
                <a:latin typeface="標楷體" panose="03000509000000000000" pitchFamily="65" charset="-120"/>
                <a:ea typeface="標楷體" panose="03000509000000000000" pitchFamily="65" charset="-120"/>
              </a:rPr>
              <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(3)</a:t>
            </a:r>
            <a:r>
              <a:rPr lang="zh-TW" altLang="en-US" sz="2400" b="1" dirty="0">
                <a:solidFill>
                  <a:schemeClr val="tx1"/>
                </a:solidFill>
                <a:latin typeface="標楷體" panose="03000509000000000000" pitchFamily="65" charset="-120"/>
                <a:ea typeface="標楷體" panose="03000509000000000000" pitchFamily="65" charset="-120"/>
              </a:rPr>
              <a:t>其他</a:t>
            </a:r>
            <a:r>
              <a:rPr lang="en-US" altLang="zh-TW" sz="2400" b="1" dirty="0">
                <a:solidFill>
                  <a:schemeClr val="tx1"/>
                </a:solidFill>
                <a:latin typeface="標楷體" panose="03000509000000000000" pitchFamily="65" charset="-120"/>
                <a:ea typeface="標楷體" panose="03000509000000000000" pitchFamily="65" charset="-120"/>
              </a:rPr>
              <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
            </a:r>
            <a:br>
              <a:rPr lang="en-US" altLang="zh-TW" sz="2400" b="1" dirty="0">
                <a:solidFill>
                  <a:schemeClr val="tx1"/>
                </a:solidFill>
                <a:latin typeface="標楷體" panose="03000509000000000000" pitchFamily="65" charset="-120"/>
                <a:ea typeface="標楷體" panose="03000509000000000000" pitchFamily="65" charset="-120"/>
              </a:rPr>
            </a:br>
            <a:r>
              <a:rPr lang="en-US" altLang="zh-TW" sz="2400" b="1" dirty="0">
                <a:solidFill>
                  <a:schemeClr val="tx1"/>
                </a:solidFill>
                <a:latin typeface="標楷體" panose="03000509000000000000" pitchFamily="65" charset="-120"/>
                <a:ea typeface="標楷體" panose="03000509000000000000" pitchFamily="65" charset="-120"/>
              </a:rPr>
              <a:t/>
            </a:r>
            <a:br>
              <a:rPr lang="en-US" altLang="zh-TW" sz="2400" b="1" dirty="0">
                <a:solidFill>
                  <a:schemeClr val="tx1"/>
                </a:solidFill>
                <a:latin typeface="標楷體" panose="03000509000000000000" pitchFamily="65" charset="-120"/>
                <a:ea typeface="標楷體" panose="03000509000000000000" pitchFamily="65" charset="-120"/>
              </a:rPr>
            </a:br>
            <a:endParaRPr lang="zh-TW" altLang="en-US" sz="2400" b="1" dirty="0">
              <a:latin typeface="標楷體" panose="03000509000000000000" pitchFamily="65" charset="-120"/>
              <a:ea typeface="標楷體" panose="03000509000000000000" pitchFamily="65" charset="-120"/>
            </a:endParaRPr>
          </a:p>
        </p:txBody>
      </p:sp>
      <p:sp>
        <p:nvSpPr>
          <p:cNvPr id="4" name="標題 3"/>
          <p:cNvSpPr txBox="1">
            <a:spLocks/>
          </p:cNvSpPr>
          <p:nvPr/>
        </p:nvSpPr>
        <p:spPr>
          <a:xfrm>
            <a:off x="-3854" y="22582"/>
            <a:ext cx="9210228" cy="897998"/>
          </a:xfrm>
          <a:prstGeom prst="rect">
            <a:avLst/>
          </a:prstGeom>
        </p:spPr>
        <p:txBody>
          <a:bodyPr vert="horz" lIns="91440" tIns="45720" rIns="91440" bIns="45720" rtlCol="0" anchor="b">
            <a:noAutofit/>
          </a:bodyPr>
          <a:lstStyle>
            <a:lvl1pPr algn="ctr" defTabSz="914400" rtl="0" eaLnBrk="1" fontAlgn="base" latinLnBrk="0" hangingPunct="1">
              <a:lnSpc>
                <a:spcPct val="100000"/>
              </a:lnSpc>
              <a:spcBef>
                <a:spcPct val="0"/>
              </a:spcBef>
              <a:spcAft>
                <a:spcPct val="0"/>
              </a:spcAft>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5pPr>
            <a:lvl6pPr marL="4572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6pPr>
            <a:lvl7pPr marL="9144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7pPr>
            <a:lvl8pPr marL="13716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8pPr>
            <a:lvl9pPr marL="18288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9pPr>
          </a:lstStyle>
          <a:p>
            <a:r>
              <a:rPr lang="zh-TW" altLang="en-US" b="1" dirty="0">
                <a:solidFill>
                  <a:srgbClr val="0000FF"/>
                </a:solidFill>
                <a:effectLst/>
                <a:latin typeface="標楷體" panose="03000509000000000000" pitchFamily="65" charset="-120"/>
                <a:ea typeface="標楷體" panose="03000509000000000000" pitchFamily="65" charset="-120"/>
              </a:rPr>
              <a:t>居家醫療整合</a:t>
            </a:r>
            <a:r>
              <a:rPr kumimoji="0" lang="zh-TW" altLang="en-US" b="1" dirty="0" smtClean="0">
                <a:solidFill>
                  <a:srgbClr val="0000FF"/>
                </a:solidFill>
                <a:effectLst/>
                <a:latin typeface="標楷體" panose="03000509000000000000" pitchFamily="65" charset="-120"/>
                <a:ea typeface="標楷體" panose="03000509000000000000" pitchFamily="65" charset="-120"/>
              </a:rPr>
              <a:t>收案</a:t>
            </a:r>
            <a:r>
              <a:rPr kumimoji="0" lang="zh-TW" altLang="en-US" b="1" u="sng" dirty="0" smtClean="0">
                <a:solidFill>
                  <a:srgbClr val="FF0000"/>
                </a:solidFill>
                <a:effectLst/>
                <a:latin typeface="標楷體" panose="03000509000000000000" pitchFamily="65" charset="-120"/>
                <a:ea typeface="標楷體" panose="03000509000000000000" pitchFamily="65" charset="-120"/>
              </a:rPr>
              <a:t>基本</a:t>
            </a:r>
            <a:r>
              <a:rPr kumimoji="0" lang="zh-TW" altLang="en-US" b="1" dirty="0" smtClean="0">
                <a:solidFill>
                  <a:srgbClr val="0000FF"/>
                </a:solidFill>
                <a:effectLst/>
                <a:latin typeface="標楷體" panose="03000509000000000000" pitchFamily="65" charset="-120"/>
                <a:ea typeface="標楷體" panose="03000509000000000000" pitchFamily="65" charset="-120"/>
              </a:rPr>
              <a:t>條件</a:t>
            </a:r>
            <a:endParaRPr kumimoji="0" lang="zh-TW" altLang="en-US" b="1" dirty="0">
              <a:solidFill>
                <a:srgbClr val="0000FF"/>
              </a:solidFill>
              <a:effectLst/>
              <a:latin typeface="標楷體" panose="03000509000000000000" pitchFamily="65" charset="-120"/>
              <a:ea typeface="標楷體" panose="03000509000000000000" pitchFamily="65" charset="-120"/>
            </a:endParaRPr>
          </a:p>
        </p:txBody>
      </p:sp>
      <p:pic>
        <p:nvPicPr>
          <p:cNvPr id="3076" name="Picture 4" descr="ãå·´æ°éè¡¨ãçåçæå°çµæ"/>
          <p:cNvPicPr>
            <a:picLocks noChangeAspect="1" noChangeArrowheads="1"/>
          </p:cNvPicPr>
          <p:nvPr/>
        </p:nvPicPr>
        <p:blipFill rotWithShape="1">
          <a:blip r:embed="rId2">
            <a:extLst>
              <a:ext uri="{28A0092B-C50C-407E-A947-70E740481C1C}">
                <a14:useLocalDpi xmlns:a14="http://schemas.microsoft.com/office/drawing/2010/main" val="0"/>
              </a:ext>
            </a:extLst>
          </a:blip>
          <a:srcRect t="3925"/>
          <a:stretch/>
        </p:blipFill>
        <p:spPr bwMode="auto">
          <a:xfrm>
            <a:off x="4139952" y="1236649"/>
            <a:ext cx="4680520" cy="5621351"/>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3969955" y="920580"/>
            <a:ext cx="5174045" cy="369332"/>
          </a:xfrm>
          <a:prstGeom prst="rect">
            <a:avLst/>
          </a:prstGeom>
          <a:solidFill>
            <a:srgbClr val="CCCCFF"/>
          </a:solidFill>
        </p:spPr>
        <p:txBody>
          <a:bodyPr wrap="none" rtlCol="0">
            <a:spAutoFit/>
          </a:bodyPr>
          <a:lstStyle/>
          <a:p>
            <a:r>
              <a:rPr lang="zh-TW" altLang="en-US" b="1" dirty="0" smtClean="0">
                <a:latin typeface="+mj-ea"/>
                <a:ea typeface="+mj-ea"/>
              </a:rPr>
              <a:t>基本日常生活功能</a:t>
            </a:r>
            <a:r>
              <a:rPr lang="en-US" altLang="zh-TW" b="1" dirty="0" smtClean="0">
                <a:latin typeface="+mj-ea"/>
                <a:ea typeface="+mj-ea"/>
              </a:rPr>
              <a:t>:</a:t>
            </a:r>
            <a:r>
              <a:rPr lang="zh-TW" altLang="en-US" b="1" dirty="0" smtClean="0">
                <a:latin typeface="+mj-ea"/>
                <a:ea typeface="+mj-ea"/>
              </a:rPr>
              <a:t>巴氏量表</a:t>
            </a:r>
            <a:r>
              <a:rPr lang="en-US" altLang="zh-TW" b="1" dirty="0" smtClean="0">
                <a:latin typeface="+mj-ea"/>
                <a:ea typeface="+mj-ea"/>
              </a:rPr>
              <a:t>(</a:t>
            </a:r>
            <a:r>
              <a:rPr lang="en-US" altLang="zh-TW" b="1" dirty="0" err="1" smtClean="0">
                <a:latin typeface="+mj-ea"/>
                <a:ea typeface="+mj-ea"/>
              </a:rPr>
              <a:t>Barthel</a:t>
            </a:r>
            <a:r>
              <a:rPr lang="zh-TW" altLang="en-US" b="1" dirty="0" smtClean="0">
                <a:latin typeface="+mj-ea"/>
                <a:ea typeface="+mj-ea"/>
              </a:rPr>
              <a:t> </a:t>
            </a:r>
            <a:r>
              <a:rPr lang="en-US" altLang="zh-TW" b="1" dirty="0" smtClean="0">
                <a:latin typeface="+mj-ea"/>
                <a:ea typeface="+mj-ea"/>
              </a:rPr>
              <a:t>ADL</a:t>
            </a:r>
            <a:r>
              <a:rPr lang="zh-TW" altLang="en-US" b="1" dirty="0" smtClean="0">
                <a:latin typeface="+mj-ea"/>
                <a:ea typeface="+mj-ea"/>
              </a:rPr>
              <a:t> </a:t>
            </a:r>
            <a:r>
              <a:rPr lang="en-US" altLang="zh-TW" b="1" dirty="0" smtClean="0">
                <a:latin typeface="+mj-ea"/>
                <a:ea typeface="+mj-ea"/>
              </a:rPr>
              <a:t>index)</a:t>
            </a:r>
            <a:endParaRPr lang="zh-TW" altLang="en-US" b="1" dirty="0">
              <a:latin typeface="+mj-ea"/>
              <a:ea typeface="+mj-ea"/>
            </a:endParaRPr>
          </a:p>
        </p:txBody>
      </p:sp>
    </p:spTree>
    <p:extLst>
      <p:ext uri="{BB962C8B-B14F-4D97-AF65-F5344CB8AC3E}">
        <p14:creationId xmlns:p14="http://schemas.microsoft.com/office/powerpoint/2010/main" val="24855960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88640"/>
            <a:ext cx="7772400" cy="1049287"/>
          </a:xfrm>
        </p:spPr>
        <p:txBody>
          <a:bodyPr/>
          <a:lstStyle/>
          <a:p>
            <a:r>
              <a:rPr lang="zh-TW" altLang="en-US" b="1" dirty="0">
                <a:solidFill>
                  <a:srgbClr val="0000FF"/>
                </a:solidFill>
                <a:effectLst/>
                <a:latin typeface="標楷體" panose="03000509000000000000" pitchFamily="65" charset="-120"/>
                <a:ea typeface="標楷體" panose="03000509000000000000" pitchFamily="65" charset="-120"/>
              </a:rPr>
              <a:t>居家醫療整合照護個案管理</a:t>
            </a:r>
          </a:p>
        </p:txBody>
      </p:sp>
      <p:sp>
        <p:nvSpPr>
          <p:cNvPr id="5" name="文字方塊 4"/>
          <p:cNvSpPr txBox="1"/>
          <p:nvPr/>
        </p:nvSpPr>
        <p:spPr>
          <a:xfrm>
            <a:off x="514028" y="1196752"/>
            <a:ext cx="8234436" cy="5170646"/>
          </a:xfrm>
          <a:prstGeom prst="rect">
            <a:avLst/>
          </a:prstGeom>
          <a:noFill/>
        </p:spPr>
        <p:txBody>
          <a:bodyPr wrap="square" rtlCol="0">
            <a:spAutoFit/>
          </a:bodyPr>
          <a:lstStyle/>
          <a:p>
            <a:pPr marL="285750" indent="-285750">
              <a:lnSpc>
                <a:spcPct val="150000"/>
              </a:lnSpc>
              <a:buFontTx/>
              <a:buBlip>
                <a:blip r:embed="rId2"/>
              </a:buBlip>
            </a:pPr>
            <a:r>
              <a:rPr lang="zh-TW" altLang="en-US" sz="2000" b="1" dirty="0" smtClean="0">
                <a:solidFill>
                  <a:srgbClr val="FF0000"/>
                </a:solidFill>
                <a:latin typeface="標楷體" panose="03000509000000000000" pitchFamily="65" charset="-120"/>
                <a:ea typeface="標楷體" panose="03000509000000000000" pitchFamily="65" charset="-120"/>
              </a:rPr>
              <a:t>個案</a:t>
            </a:r>
            <a:r>
              <a:rPr lang="zh-TW" altLang="en-US" sz="2000" b="1" dirty="0">
                <a:solidFill>
                  <a:srgbClr val="FF0000"/>
                </a:solidFill>
                <a:latin typeface="標楷體" panose="03000509000000000000" pitchFamily="65" charset="-120"/>
                <a:ea typeface="標楷體" panose="03000509000000000000" pitchFamily="65" charset="-120"/>
              </a:rPr>
              <a:t>健康管理</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a:lnSpc>
                <a:spcPct val="150000"/>
              </a:lnSpc>
            </a:pPr>
            <a:r>
              <a:rPr lang="zh-TW" altLang="en-US" sz="2000" dirty="0" smtClean="0">
                <a:solidFill>
                  <a:prstClr val="black"/>
                </a:solidFill>
                <a:latin typeface="標楷體" panose="03000509000000000000" pitchFamily="65" charset="-120"/>
                <a:ea typeface="標楷體" panose="03000509000000000000" pitchFamily="65" charset="-120"/>
              </a:rPr>
              <a:t>穩定</a:t>
            </a:r>
            <a:r>
              <a:rPr lang="zh-TW" altLang="en-US" sz="2000" dirty="0">
                <a:solidFill>
                  <a:prstClr val="black"/>
                </a:solidFill>
                <a:latin typeface="標楷體" panose="03000509000000000000" pitchFamily="65" charset="-120"/>
                <a:ea typeface="標楷體" panose="03000509000000000000" pitchFamily="65" charset="-120"/>
              </a:rPr>
              <a:t>健康狀態、連結醫療及長期照顧服務資源。輔導新收個案查詢健康存摺</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應經照護對象、監護人或其指定代理人同意</a:t>
            </a:r>
            <a:r>
              <a:rPr lang="en-US" altLang="zh-TW" sz="2000" dirty="0">
                <a:solidFill>
                  <a:prstClr val="black"/>
                </a:solidFill>
                <a:latin typeface="標楷體" panose="03000509000000000000" pitchFamily="65" charset="-120"/>
                <a:ea typeface="標楷體" panose="03000509000000000000" pitchFamily="65" charset="-120"/>
              </a:rPr>
              <a:t>)</a:t>
            </a:r>
            <a:r>
              <a:rPr lang="zh-TW" altLang="en-US" sz="2000" dirty="0">
                <a:solidFill>
                  <a:prstClr val="black"/>
                </a:solidFill>
                <a:latin typeface="標楷體" panose="03000509000000000000" pitchFamily="65" charset="-120"/>
                <a:ea typeface="標楷體" panose="03000509000000000000" pitchFamily="65" charset="-120"/>
              </a:rPr>
              <a:t>，以協助訪視醫</a:t>
            </a:r>
            <a:r>
              <a:rPr lang="zh-TW" altLang="en-US" sz="2000" dirty="0" smtClean="0">
                <a:solidFill>
                  <a:prstClr val="black"/>
                </a:solidFill>
                <a:latin typeface="標楷體" panose="03000509000000000000" pitchFamily="65" charset="-120"/>
                <a:ea typeface="標楷體" panose="03000509000000000000" pitchFamily="65" charset="-120"/>
              </a:rPr>
              <a:t>事</a:t>
            </a:r>
            <a:endParaRPr lang="en-US" altLang="zh-TW" sz="2000" dirty="0" smtClean="0">
              <a:solidFill>
                <a:prstClr val="black"/>
              </a:solidFill>
              <a:latin typeface="標楷體" panose="03000509000000000000" pitchFamily="65" charset="-120"/>
              <a:ea typeface="標楷體" panose="03000509000000000000" pitchFamily="65" charset="-120"/>
            </a:endParaRPr>
          </a:p>
          <a:p>
            <a:pPr marL="285750" indent="-285750">
              <a:lnSpc>
                <a:spcPct val="150000"/>
              </a:lnSpc>
              <a:buFontTx/>
              <a:buBlip>
                <a:blip r:embed="rId2"/>
              </a:buBlip>
            </a:pPr>
            <a:r>
              <a:rPr lang="zh-TW" altLang="en-US" sz="2000" b="1" dirty="0" smtClean="0">
                <a:solidFill>
                  <a:srgbClr val="FF0000"/>
                </a:solidFill>
                <a:latin typeface="標楷體" panose="03000509000000000000" pitchFamily="65" charset="-120"/>
                <a:ea typeface="標楷體" panose="03000509000000000000" pitchFamily="65" charset="-120"/>
              </a:rPr>
              <a:t>人員</a:t>
            </a:r>
            <a:r>
              <a:rPr lang="zh-TW" altLang="en-US" sz="2000" b="1" dirty="0">
                <a:solidFill>
                  <a:srgbClr val="FF0000"/>
                </a:solidFill>
                <a:latin typeface="標楷體" panose="03000509000000000000" pitchFamily="65" charset="-120"/>
                <a:ea typeface="標楷體" panose="03000509000000000000" pitchFamily="65" charset="-120"/>
              </a:rPr>
              <a:t>掌握照護對象就醫資訊，提升醫療安全與效益</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zh-TW" altLang="en-US" sz="2000" b="1" dirty="0">
              <a:solidFill>
                <a:srgbClr val="FF0000"/>
              </a:solidFill>
              <a:latin typeface="標楷體" panose="03000509000000000000" pitchFamily="65" charset="-120"/>
              <a:ea typeface="標楷體" panose="03000509000000000000" pitchFamily="65" charset="-120"/>
            </a:endParaRPr>
          </a:p>
          <a:p>
            <a:pPr marL="285750" indent="-285750">
              <a:lnSpc>
                <a:spcPct val="150000"/>
              </a:lnSpc>
              <a:buFontTx/>
              <a:buBlip>
                <a:blip r:embed="rId2"/>
              </a:buBlip>
            </a:pPr>
            <a:r>
              <a:rPr lang="en-US" altLang="zh-TW" sz="2000" b="1" dirty="0" smtClean="0">
                <a:solidFill>
                  <a:srgbClr val="FF0000"/>
                </a:solidFill>
                <a:latin typeface="標楷體" panose="03000509000000000000" pitchFamily="65" charset="-120"/>
                <a:ea typeface="標楷體" panose="03000509000000000000" pitchFamily="65" charset="-120"/>
              </a:rPr>
              <a:t>24</a:t>
            </a:r>
            <a:r>
              <a:rPr lang="zh-TW" altLang="en-US" sz="2000" b="1" dirty="0">
                <a:solidFill>
                  <a:srgbClr val="FF0000"/>
                </a:solidFill>
                <a:latin typeface="標楷體" panose="03000509000000000000" pitchFamily="65" charset="-120"/>
                <a:ea typeface="標楷體" panose="03000509000000000000" pitchFamily="65" charset="-120"/>
              </a:rPr>
              <a:t>小時電話諮詢服務</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a:lnSpc>
                <a:spcPct val="150000"/>
              </a:lnSpc>
            </a:pPr>
            <a:r>
              <a:rPr lang="zh-TW" altLang="en-US" sz="2000" dirty="0" smtClean="0">
                <a:solidFill>
                  <a:prstClr val="black"/>
                </a:solidFill>
                <a:latin typeface="標楷體" panose="03000509000000000000" pitchFamily="65" charset="-120"/>
                <a:ea typeface="標楷體" panose="03000509000000000000" pitchFamily="65" charset="-120"/>
              </a:rPr>
              <a:t>於</a:t>
            </a:r>
            <a:r>
              <a:rPr lang="zh-TW" altLang="en-US" sz="2000" dirty="0">
                <a:solidFill>
                  <a:prstClr val="black"/>
                </a:solidFill>
                <a:latin typeface="標楷體" panose="03000509000000000000" pitchFamily="65" charset="-120"/>
                <a:ea typeface="標楷體" panose="03000509000000000000" pitchFamily="65" charset="-120"/>
              </a:rPr>
              <a:t>照護對象發生緊急狀況時，提供照護對象及其家屬</a:t>
            </a:r>
            <a:r>
              <a:rPr lang="en-US" altLang="zh-TW" sz="2000" dirty="0">
                <a:solidFill>
                  <a:prstClr val="black"/>
                </a:solidFill>
                <a:latin typeface="標楷體" panose="03000509000000000000" pitchFamily="65" charset="-120"/>
                <a:ea typeface="標楷體" panose="03000509000000000000" pitchFamily="65" charset="-120"/>
              </a:rPr>
              <a:t>24</a:t>
            </a:r>
            <a:r>
              <a:rPr lang="zh-TW" altLang="en-US" sz="2000" dirty="0">
                <a:solidFill>
                  <a:prstClr val="black"/>
                </a:solidFill>
                <a:latin typeface="標楷體" panose="03000509000000000000" pitchFamily="65" charset="-120"/>
                <a:ea typeface="標楷體" panose="03000509000000000000" pitchFamily="65" charset="-120"/>
              </a:rPr>
              <a:t>小時醫療專業諮詢服務，必要時應啟動緊急醫療後送程序</a:t>
            </a:r>
            <a:r>
              <a:rPr lang="zh-TW" altLang="en-US" sz="2000" dirty="0" smtClean="0">
                <a:solidFill>
                  <a:prstClr val="black"/>
                </a:solidFill>
                <a:latin typeface="標楷體" panose="03000509000000000000" pitchFamily="65" charset="-120"/>
                <a:ea typeface="標楷體" panose="03000509000000000000" pitchFamily="65" charset="-120"/>
              </a:rPr>
              <a:t>。</a:t>
            </a:r>
            <a:endParaRPr lang="zh-TW" altLang="en-US" sz="2000" dirty="0">
              <a:solidFill>
                <a:prstClr val="black"/>
              </a:solidFill>
              <a:latin typeface="標楷體" panose="03000509000000000000" pitchFamily="65" charset="-120"/>
              <a:ea typeface="標楷體" panose="03000509000000000000" pitchFamily="65" charset="-120"/>
            </a:endParaRPr>
          </a:p>
          <a:p>
            <a:pPr marL="285750" indent="-285750">
              <a:lnSpc>
                <a:spcPct val="150000"/>
              </a:lnSpc>
              <a:buFontTx/>
              <a:buBlip>
                <a:blip r:embed="rId2"/>
              </a:buBlip>
            </a:pPr>
            <a:r>
              <a:rPr lang="zh-TW" altLang="en-US" sz="2000" b="1" dirty="0" smtClean="0">
                <a:solidFill>
                  <a:srgbClr val="FF0000"/>
                </a:solidFill>
                <a:latin typeface="標楷體" panose="03000509000000000000" pitchFamily="65" charset="-120"/>
                <a:ea typeface="標楷體" panose="03000509000000000000" pitchFamily="65" charset="-120"/>
              </a:rPr>
              <a:t>每次</a:t>
            </a:r>
            <a:r>
              <a:rPr lang="zh-TW" altLang="en-US" sz="2000" b="1" dirty="0">
                <a:solidFill>
                  <a:srgbClr val="FF0000"/>
                </a:solidFill>
                <a:latin typeface="標楷體" panose="03000509000000000000" pitchFamily="65" charset="-120"/>
                <a:ea typeface="標楷體" panose="03000509000000000000" pitchFamily="65" charset="-120"/>
              </a:rPr>
              <a:t>訪視應詳實製作病歷或</a:t>
            </a:r>
            <a:r>
              <a:rPr lang="zh-TW" altLang="en-US" sz="2000" b="1" dirty="0" smtClean="0">
                <a:solidFill>
                  <a:srgbClr val="FF0000"/>
                </a:solidFill>
                <a:latin typeface="標楷體" panose="03000509000000000000" pitchFamily="65" charset="-120"/>
                <a:ea typeface="標楷體" panose="03000509000000000000" pitchFamily="65" charset="-120"/>
              </a:rPr>
              <a:t>紀錄</a:t>
            </a:r>
            <a:r>
              <a:rPr lang="en-US" altLang="zh-TW" sz="2000" b="1" dirty="0" smtClean="0">
                <a:solidFill>
                  <a:srgbClr val="FF0000"/>
                </a:solidFill>
                <a:latin typeface="標楷體" panose="03000509000000000000" pitchFamily="65" charset="-120"/>
                <a:ea typeface="標楷體" panose="03000509000000000000" pitchFamily="65" charset="-120"/>
              </a:rPr>
              <a:t>:</a:t>
            </a:r>
          </a:p>
          <a:p>
            <a:pPr>
              <a:lnSpc>
                <a:spcPct val="150000"/>
              </a:lnSpc>
            </a:pPr>
            <a:r>
              <a:rPr lang="zh-TW" altLang="en-US" sz="2000" dirty="0" smtClean="0">
                <a:solidFill>
                  <a:prstClr val="black"/>
                </a:solidFill>
                <a:latin typeface="標楷體" panose="03000509000000000000" pitchFamily="65" charset="-120"/>
                <a:ea typeface="標楷體" panose="03000509000000000000" pitchFamily="65" charset="-120"/>
              </a:rPr>
              <a:t>須</a:t>
            </a:r>
            <a:r>
              <a:rPr lang="zh-TW" altLang="en-US" sz="2000" dirty="0">
                <a:solidFill>
                  <a:prstClr val="black"/>
                </a:solidFill>
                <a:latin typeface="標楷體" panose="03000509000000000000" pitchFamily="65" charset="-120"/>
                <a:ea typeface="標楷體" panose="03000509000000000000" pitchFamily="65" charset="-120"/>
              </a:rPr>
              <a:t>記錄每次訪視時間（自到達案家起算，至離開案家為止），並請照護對象或其家屬簽章；另應製作照護對象之居家醫療照護紀錄留存於案家，以利與其他醫事人員或長期照顧服務人員提供整合性之居家照護服務</a:t>
            </a:r>
            <a:r>
              <a:rPr lang="zh-TW" altLang="en-US" sz="2000" dirty="0" smtClean="0">
                <a:solidFill>
                  <a:prstClr val="black"/>
                </a:solidFill>
                <a:latin typeface="標楷體" panose="03000509000000000000" pitchFamily="65" charset="-120"/>
                <a:ea typeface="標楷體" panose="03000509000000000000" pitchFamily="65" charset="-120"/>
              </a:rPr>
              <a:t>。</a:t>
            </a:r>
            <a:endParaRPr lang="zh-TW" altLang="en-US" sz="2000" dirty="0">
              <a:solidFill>
                <a:prstClr val="black"/>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4776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114300" y="-1551"/>
            <a:ext cx="8915400" cy="1008252"/>
          </a:xfrm>
          <a:prstGeom prst="rect">
            <a:avLst/>
          </a:prstGeom>
        </p:spPr>
        <p:txBody>
          <a:bodyPr vert="horz" lIns="91440" tIns="45720" rIns="91440" bIns="45720" rtlCol="0" anchor="b">
            <a:noAutofit/>
          </a:bodyPr>
          <a:lstStyle>
            <a:lvl1pPr algn="ctr" defTabSz="914400" rtl="0" eaLnBrk="1" fontAlgn="base" latinLnBrk="0" hangingPunct="1">
              <a:lnSpc>
                <a:spcPct val="100000"/>
              </a:lnSpc>
              <a:spcBef>
                <a:spcPct val="0"/>
              </a:spcBef>
              <a:spcAft>
                <a:spcPct val="0"/>
              </a:spcAft>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2pPr>
            <a:lvl3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3pPr>
            <a:lvl4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4pPr>
            <a:lvl5pPr algn="ctr" rtl="0" eaLnBrk="0" fontAlgn="base" hangingPunct="0">
              <a:lnSpc>
                <a:spcPts val="5800"/>
              </a:lnSpc>
              <a:spcBef>
                <a:spcPct val="0"/>
              </a:spcBef>
              <a:spcAft>
                <a:spcPct val="0"/>
              </a:spcAft>
              <a:defRPr sz="5400">
                <a:solidFill>
                  <a:schemeClr val="tx2"/>
                </a:solidFill>
                <a:latin typeface="Palatino Linotype" pitchFamily="18" charset="0"/>
                <a:ea typeface="微軟正黑體"/>
                <a:cs typeface="微軟正黑體"/>
              </a:defRPr>
            </a:lvl5pPr>
            <a:lvl6pPr marL="4572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6pPr>
            <a:lvl7pPr marL="9144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7pPr>
            <a:lvl8pPr marL="13716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8pPr>
            <a:lvl9pPr marL="1828800" algn="ctr" rtl="0" fontAlgn="base">
              <a:lnSpc>
                <a:spcPts val="5800"/>
              </a:lnSpc>
              <a:spcBef>
                <a:spcPct val="0"/>
              </a:spcBef>
              <a:spcAft>
                <a:spcPct val="0"/>
              </a:spcAft>
              <a:defRPr sz="5400">
                <a:solidFill>
                  <a:schemeClr val="tx2"/>
                </a:solidFill>
                <a:latin typeface="Palatino Linotype" pitchFamily="18" charset="0"/>
                <a:ea typeface="微軟正黑體"/>
                <a:cs typeface="微軟正黑體"/>
              </a:defRPr>
            </a:lvl9pPr>
          </a:lstStyle>
          <a:p>
            <a:r>
              <a:rPr kumimoji="0" lang="zh-TW" altLang="en-US" b="1" dirty="0">
                <a:solidFill>
                  <a:srgbClr val="0000FF"/>
                </a:solidFill>
                <a:effectLst/>
                <a:latin typeface="標楷體" panose="03000509000000000000" pitchFamily="65" charset="-120"/>
                <a:ea typeface="標楷體" panose="03000509000000000000" pitchFamily="65" charset="-120"/>
              </a:rPr>
              <a:t>居家醫療整合照</a:t>
            </a:r>
            <a:r>
              <a:rPr kumimoji="0" lang="zh-TW" altLang="en-US" b="1" dirty="0" smtClean="0">
                <a:solidFill>
                  <a:srgbClr val="0000FF"/>
                </a:solidFill>
                <a:effectLst/>
                <a:latin typeface="標楷體" panose="03000509000000000000" pitchFamily="65" charset="-120"/>
                <a:ea typeface="標楷體" panose="03000509000000000000" pitchFamily="65" charset="-120"/>
              </a:rPr>
              <a:t>護收</a:t>
            </a:r>
            <a:r>
              <a:rPr kumimoji="0" lang="zh-TW" altLang="en-US" b="1" dirty="0">
                <a:solidFill>
                  <a:srgbClr val="0000FF"/>
                </a:solidFill>
                <a:effectLst/>
                <a:latin typeface="標楷體" panose="03000509000000000000" pitchFamily="65" charset="-120"/>
                <a:ea typeface="標楷體" panose="03000509000000000000" pitchFamily="65" charset="-120"/>
              </a:rPr>
              <a:t>案條件</a:t>
            </a:r>
          </a:p>
        </p:txBody>
      </p:sp>
      <p:sp>
        <p:nvSpPr>
          <p:cNvPr id="5" name="內容版面配置區 8"/>
          <p:cNvSpPr txBox="1">
            <a:spLocks/>
          </p:cNvSpPr>
          <p:nvPr/>
        </p:nvSpPr>
        <p:spPr>
          <a:xfrm>
            <a:off x="114300" y="1166938"/>
            <a:ext cx="8915400" cy="5214390"/>
          </a:xfrm>
          <a:prstGeom prst="rect">
            <a:avLst/>
          </a:prstGeom>
        </p:spPr>
        <p:txBody>
          <a:bodyPr/>
          <a:lstStyle>
            <a:lvl1pPr marL="0" indent="0" algn="ctr" rtl="0" eaLnBrk="0" fontAlgn="base" hangingPunct="0">
              <a:spcBef>
                <a:spcPct val="20000"/>
              </a:spcBef>
              <a:spcAft>
                <a:spcPct val="0"/>
              </a:spcAft>
              <a:buFont typeface="Arial" charset="0"/>
              <a:buNone/>
              <a:defRPr sz="2000" kern="1200">
                <a:solidFill>
                  <a:schemeClr val="tx1">
                    <a:tint val="75000"/>
                  </a:schemeClr>
                </a:solidFill>
                <a:latin typeface="+mj-ea"/>
                <a:ea typeface="+mj-ea"/>
                <a:cs typeface="+mn-cs"/>
              </a:defRPr>
            </a:lvl1pPr>
            <a:lvl2pPr marL="457200" indent="0" algn="l" rtl="0" eaLnBrk="0" fontAlgn="base" hangingPunct="0">
              <a:spcBef>
                <a:spcPct val="20000"/>
              </a:spcBef>
              <a:spcAft>
                <a:spcPct val="0"/>
              </a:spcAft>
              <a:buFont typeface="Courier New" pitchFamily="49" charset="0"/>
              <a:buNone/>
              <a:defRPr sz="1800" kern="1200">
                <a:solidFill>
                  <a:schemeClr val="tx1">
                    <a:tint val="75000"/>
                  </a:schemeClr>
                </a:solidFill>
                <a:latin typeface="+mj-ea"/>
                <a:ea typeface="+mj-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j-ea"/>
                <a:ea typeface="+mj-ea"/>
                <a:cs typeface="+mn-cs"/>
              </a:defRPr>
            </a:lvl3pPr>
            <a:lvl4pPr marL="1371600" indent="0" algn="l" rtl="0" eaLnBrk="0" fontAlgn="base" hangingPunct="0">
              <a:spcBef>
                <a:spcPct val="20000"/>
              </a:spcBef>
              <a:spcAft>
                <a:spcPct val="0"/>
              </a:spcAft>
              <a:buFont typeface="Courier New" pitchFamily="49" charset="0"/>
              <a:buNone/>
              <a:defRPr sz="1400" kern="1200">
                <a:solidFill>
                  <a:schemeClr val="tx1">
                    <a:tint val="75000"/>
                  </a:schemeClr>
                </a:solidFill>
                <a:latin typeface="+mj-ea"/>
                <a:ea typeface="+mj-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j-ea"/>
                <a:ea typeface="+mj-ea"/>
                <a:cs typeface="+mn-cs"/>
              </a:defRPr>
            </a:lvl5pPr>
            <a:lvl6pPr marL="22860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400" kern="1200">
                <a:solidFill>
                  <a:schemeClr val="tx1">
                    <a:tint val="75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j-lt"/>
                <a:ea typeface="+mn-ea"/>
                <a:cs typeface="+mn-cs"/>
              </a:defRPr>
            </a:lvl9pPr>
          </a:lstStyle>
          <a:p>
            <a:pPr marL="342900" indent="-342900" algn="l">
              <a:lnSpc>
                <a:spcPts val="2600"/>
              </a:lnSpc>
              <a:buBlip>
                <a:blip r:embed="rId2"/>
              </a:buBlip>
            </a:pPr>
            <a:r>
              <a:rPr kumimoji="0" lang="zh-TW" altLang="en-US" sz="2400" b="1" dirty="0" smtClean="0">
                <a:solidFill>
                  <a:schemeClr val="tx1"/>
                </a:solidFill>
                <a:latin typeface="標楷體" panose="03000509000000000000" pitchFamily="65" charset="-120"/>
                <a:ea typeface="標楷體" panose="03000509000000000000" pitchFamily="65" charset="-120"/>
              </a:rPr>
              <a:t>重度居家醫療</a:t>
            </a:r>
            <a:r>
              <a:rPr kumimoji="0" lang="en-US" altLang="zh-TW" sz="2400" b="1" dirty="0" smtClean="0">
                <a:solidFill>
                  <a:srgbClr val="FF0000"/>
                </a:solidFill>
                <a:latin typeface="標楷體" panose="03000509000000000000" pitchFamily="65" charset="-120"/>
                <a:ea typeface="標楷體" panose="03000509000000000000" pitchFamily="65" charset="-120"/>
              </a:rPr>
              <a:t>(</a:t>
            </a:r>
            <a:r>
              <a:rPr kumimoji="0" lang="zh-TW" altLang="en-US" sz="2400" b="1" u="sng" dirty="0" smtClean="0">
                <a:solidFill>
                  <a:srgbClr val="FF0000"/>
                </a:solidFill>
                <a:latin typeface="標楷體" panose="03000509000000000000" pitchFamily="65" charset="-120"/>
                <a:ea typeface="標楷體" panose="03000509000000000000" pitchFamily="65" charset="-120"/>
              </a:rPr>
              <a:t>一般居家照護</a:t>
            </a:r>
            <a:r>
              <a:rPr kumimoji="0" lang="en-US" altLang="zh-TW" sz="2400" b="1" dirty="0" smtClean="0">
                <a:solidFill>
                  <a:srgbClr val="FF0000"/>
                </a:solidFill>
                <a:latin typeface="標楷體" panose="03000509000000000000" pitchFamily="65" charset="-120"/>
                <a:ea typeface="標楷體" panose="03000509000000000000" pitchFamily="65" charset="-120"/>
              </a:rPr>
              <a:t>)</a:t>
            </a:r>
            <a:r>
              <a:rPr kumimoji="0" lang="zh-TW" altLang="en-US" sz="2400" b="1" dirty="0" smtClean="0">
                <a:solidFill>
                  <a:schemeClr val="tx1"/>
                </a:solidFill>
                <a:latin typeface="標楷體" panose="03000509000000000000" pitchFamily="65" charset="-120"/>
                <a:ea typeface="標楷體" panose="03000509000000000000" pitchFamily="65" charset="-120"/>
              </a:rPr>
              <a:t>：符合</a:t>
            </a:r>
            <a:r>
              <a:rPr kumimoji="0" lang="zh-TW" altLang="en-US" sz="2400" b="1" u="sng" dirty="0" smtClean="0">
                <a:solidFill>
                  <a:schemeClr val="tx1"/>
                </a:solidFill>
                <a:latin typeface="標楷體" panose="03000509000000000000" pitchFamily="65" charset="-120"/>
                <a:ea typeface="標楷體" panose="03000509000000000000" pitchFamily="65" charset="-120"/>
              </a:rPr>
              <a:t>基本條件且</a:t>
            </a:r>
            <a:r>
              <a:rPr kumimoji="0" lang="zh-TW" altLang="en-US" sz="2400" b="1" dirty="0" smtClean="0">
                <a:solidFill>
                  <a:schemeClr val="tx1"/>
                </a:solidFill>
                <a:latin typeface="標楷體" panose="03000509000000000000" pitchFamily="65" charset="-120"/>
                <a:ea typeface="標楷體" panose="03000509000000000000" pitchFamily="65" charset="-120"/>
              </a:rPr>
              <a:t> </a:t>
            </a:r>
            <a:endParaRPr kumimoji="0" lang="en-US" altLang="zh-TW" sz="2400" b="1" dirty="0" smtClean="0">
              <a:solidFill>
                <a:schemeClr val="tx1"/>
              </a:solidFill>
              <a:latin typeface="標楷體" panose="03000509000000000000" pitchFamily="65" charset="-120"/>
              <a:ea typeface="標楷體" panose="03000509000000000000" pitchFamily="65" charset="-120"/>
            </a:endParaRPr>
          </a:p>
          <a:p>
            <a:pPr marL="717550" lvl="1" indent="-26035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病人只能維持有限之自我照顧能力，即清醒時，百分之五十以上活動限制在床上或椅子上；</a:t>
            </a:r>
            <a:r>
              <a:rPr kumimoji="0" lang="zh-TW" altLang="en-US" b="1" u="sng" dirty="0" smtClean="0">
                <a:solidFill>
                  <a:schemeClr val="tx1"/>
                </a:solidFill>
                <a:latin typeface="標楷體" panose="03000509000000000000" pitchFamily="65" charset="-120"/>
                <a:ea typeface="標楷體" panose="03000509000000000000" pitchFamily="65" charset="-120"/>
              </a:rPr>
              <a:t>且</a:t>
            </a:r>
            <a:endParaRPr kumimoji="0" lang="en-US" altLang="zh-TW" b="1" u="sng" dirty="0" smtClean="0">
              <a:solidFill>
                <a:schemeClr val="tx1"/>
              </a:solidFill>
              <a:latin typeface="標楷體" panose="03000509000000000000" pitchFamily="65" charset="-120"/>
              <a:ea typeface="標楷體" panose="03000509000000000000" pitchFamily="65" charset="-120"/>
            </a:endParaRPr>
          </a:p>
          <a:p>
            <a:pPr marL="717550" lvl="1" indent="-26035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有明確之醫療與護理服務項目需要服務者；</a:t>
            </a:r>
            <a:r>
              <a:rPr kumimoji="0" lang="zh-TW" altLang="en-US" b="1" u="sng" dirty="0" smtClean="0">
                <a:solidFill>
                  <a:schemeClr val="tx1"/>
                </a:solidFill>
                <a:latin typeface="標楷體" panose="03000509000000000000" pitchFamily="65" charset="-120"/>
                <a:ea typeface="標楷體" panose="03000509000000000000" pitchFamily="65" charset="-120"/>
              </a:rPr>
              <a:t>且</a:t>
            </a:r>
            <a:endParaRPr kumimoji="0" lang="en-US" altLang="zh-TW" b="1" u="sng" dirty="0" smtClean="0">
              <a:solidFill>
                <a:schemeClr val="tx1"/>
              </a:solidFill>
              <a:latin typeface="標楷體" panose="03000509000000000000" pitchFamily="65" charset="-120"/>
              <a:ea typeface="標楷體" panose="03000509000000000000" pitchFamily="65" charset="-120"/>
            </a:endParaRPr>
          </a:p>
          <a:p>
            <a:pPr marL="717550" lvl="1" indent="-26035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罹患慢性病需長期護理之病人或出院後需繼續護理之病人。</a:t>
            </a:r>
            <a:endParaRPr kumimoji="0" lang="en-US" altLang="zh-TW" dirty="0" smtClean="0">
              <a:solidFill>
                <a:schemeClr val="tx1"/>
              </a:solidFill>
              <a:latin typeface="標楷體" panose="03000509000000000000" pitchFamily="65" charset="-120"/>
              <a:ea typeface="標楷體" panose="03000509000000000000" pitchFamily="65" charset="-120"/>
            </a:endParaRPr>
          </a:p>
          <a:p>
            <a:pPr marL="342900" indent="-342900" algn="l">
              <a:lnSpc>
                <a:spcPts val="2600"/>
              </a:lnSpc>
              <a:buBlip>
                <a:blip r:embed="rId2"/>
              </a:buBlip>
            </a:pPr>
            <a:r>
              <a:rPr kumimoji="0" lang="zh-TW" altLang="en-US" sz="2400" b="1" dirty="0" smtClean="0">
                <a:solidFill>
                  <a:schemeClr val="tx1"/>
                </a:solidFill>
                <a:latin typeface="標楷體" panose="03000509000000000000" pitchFamily="65" charset="-120"/>
                <a:ea typeface="標楷體" panose="03000509000000000000" pitchFamily="65" charset="-120"/>
              </a:rPr>
              <a:t>重度居家醫療</a:t>
            </a:r>
            <a:r>
              <a:rPr kumimoji="0" lang="en-US" altLang="zh-TW" sz="2400" b="1" dirty="0" smtClean="0">
                <a:solidFill>
                  <a:srgbClr val="FF0000"/>
                </a:solidFill>
                <a:latin typeface="標楷體" panose="03000509000000000000" pitchFamily="65" charset="-120"/>
                <a:ea typeface="標楷體" panose="03000509000000000000" pitchFamily="65" charset="-120"/>
              </a:rPr>
              <a:t>(</a:t>
            </a:r>
            <a:r>
              <a:rPr kumimoji="0" lang="zh-TW" altLang="en-US" sz="2400" b="1" u="sng" dirty="0" smtClean="0">
                <a:solidFill>
                  <a:srgbClr val="FF0000"/>
                </a:solidFill>
                <a:latin typeface="標楷體" panose="03000509000000000000" pitchFamily="65" charset="-120"/>
                <a:ea typeface="標楷體" panose="03000509000000000000" pitchFamily="65" charset="-120"/>
              </a:rPr>
              <a:t>居家呼吸器依賴患者</a:t>
            </a:r>
            <a:r>
              <a:rPr kumimoji="0" lang="en-US" altLang="zh-TW" sz="2400" b="1" dirty="0" smtClean="0">
                <a:solidFill>
                  <a:srgbClr val="FF0000"/>
                </a:solidFill>
                <a:latin typeface="標楷體" panose="03000509000000000000" pitchFamily="65" charset="-120"/>
                <a:ea typeface="標楷體" panose="03000509000000000000" pitchFamily="65" charset="-120"/>
              </a:rPr>
              <a:t>)</a:t>
            </a:r>
            <a:r>
              <a:rPr kumimoji="0" lang="zh-TW" altLang="en-US" sz="2400" b="1" dirty="0" smtClean="0">
                <a:solidFill>
                  <a:schemeClr val="tx1"/>
                </a:solidFill>
                <a:latin typeface="標楷體" panose="03000509000000000000" pitchFamily="65" charset="-120"/>
                <a:ea typeface="標楷體" panose="03000509000000000000" pitchFamily="65" charset="-120"/>
              </a:rPr>
              <a:t>：符合</a:t>
            </a:r>
            <a:r>
              <a:rPr kumimoji="0" lang="zh-TW" altLang="en-US" sz="2400" b="1" u="sng" dirty="0" smtClean="0">
                <a:solidFill>
                  <a:schemeClr val="tx1"/>
                </a:solidFill>
                <a:latin typeface="標楷體" panose="03000509000000000000" pitchFamily="65" charset="-120"/>
                <a:ea typeface="標楷體" panose="03000509000000000000" pitchFamily="65" charset="-120"/>
              </a:rPr>
              <a:t>基本條件且</a:t>
            </a:r>
            <a:r>
              <a:rPr kumimoji="0" lang="zh-TW" altLang="en-US" sz="2400" b="1" dirty="0" smtClean="0">
                <a:solidFill>
                  <a:schemeClr val="tx1"/>
                </a:solidFill>
                <a:latin typeface="標楷體" panose="03000509000000000000" pitchFamily="65" charset="-120"/>
                <a:ea typeface="標楷體" panose="03000509000000000000" pitchFamily="65" charset="-120"/>
              </a:rPr>
              <a:t> </a:t>
            </a:r>
            <a:endParaRPr kumimoji="0" lang="en-US" altLang="zh-TW" sz="2400" b="1" dirty="0" smtClean="0">
              <a:solidFill>
                <a:schemeClr val="tx1"/>
              </a:solidFill>
              <a:latin typeface="標楷體" panose="03000509000000000000" pitchFamily="65" charset="-120"/>
              <a:ea typeface="標楷體" panose="03000509000000000000" pitchFamily="65" charset="-120"/>
            </a:endParaRPr>
          </a:p>
          <a:p>
            <a:pPr marL="717550" lvl="1" indent="-26035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連續使用呼吸器</a:t>
            </a:r>
            <a:r>
              <a:rPr kumimoji="0" lang="en-US" altLang="zh-TW" dirty="0" smtClean="0">
                <a:solidFill>
                  <a:schemeClr val="tx1"/>
                </a:solidFill>
                <a:latin typeface="標楷體" panose="03000509000000000000" pitchFamily="65" charset="-120"/>
                <a:ea typeface="標楷體" panose="03000509000000000000" pitchFamily="65" charset="-120"/>
              </a:rPr>
              <a:t>21</a:t>
            </a:r>
            <a:r>
              <a:rPr kumimoji="0" lang="zh-TW" altLang="en-US" dirty="0" smtClean="0">
                <a:solidFill>
                  <a:schemeClr val="tx1"/>
                </a:solidFill>
                <a:latin typeface="標楷體" panose="03000509000000000000" pitchFamily="65" charset="-120"/>
                <a:ea typeface="標楷體" panose="03000509000000000000" pitchFamily="65" charset="-120"/>
              </a:rPr>
              <a:t>天</a:t>
            </a:r>
            <a:r>
              <a:rPr kumimoji="0" lang="en-US" altLang="zh-TW" dirty="0" smtClean="0">
                <a:solidFill>
                  <a:schemeClr val="tx1"/>
                </a:solidFill>
                <a:latin typeface="標楷體" panose="03000509000000000000" pitchFamily="65" charset="-120"/>
                <a:ea typeface="標楷體" panose="03000509000000000000" pitchFamily="65" charset="-120"/>
              </a:rPr>
              <a:t>(</a:t>
            </a:r>
            <a:r>
              <a:rPr kumimoji="0" lang="zh-TW" altLang="en-US" dirty="0" smtClean="0">
                <a:solidFill>
                  <a:schemeClr val="tx1"/>
                </a:solidFill>
                <a:latin typeface="標楷體" panose="03000509000000000000" pitchFamily="65" charset="-120"/>
                <a:ea typeface="標楷體" panose="03000509000000000000" pitchFamily="65" charset="-120"/>
              </a:rPr>
              <a:t>含</a:t>
            </a:r>
            <a:r>
              <a:rPr kumimoji="0" lang="en-US" altLang="zh-TW" dirty="0" smtClean="0">
                <a:solidFill>
                  <a:schemeClr val="tx1"/>
                </a:solidFill>
                <a:latin typeface="標楷體" panose="03000509000000000000" pitchFamily="65" charset="-120"/>
                <a:ea typeface="標楷體" panose="03000509000000000000" pitchFamily="65" charset="-120"/>
              </a:rPr>
              <a:t>)</a:t>
            </a:r>
            <a:r>
              <a:rPr kumimoji="0" lang="zh-TW" altLang="en-US" dirty="0" smtClean="0">
                <a:solidFill>
                  <a:schemeClr val="tx1"/>
                </a:solidFill>
                <a:latin typeface="標楷體" panose="03000509000000000000" pitchFamily="65" charset="-120"/>
                <a:ea typeface="標楷體" panose="03000509000000000000" pitchFamily="65" charset="-120"/>
              </a:rPr>
              <a:t>以上；</a:t>
            </a:r>
            <a:r>
              <a:rPr kumimoji="0" lang="zh-TW" altLang="en-US" b="1" u="sng" dirty="0" smtClean="0">
                <a:solidFill>
                  <a:schemeClr val="tx1"/>
                </a:solidFill>
                <a:latin typeface="標楷體" panose="03000509000000000000" pitchFamily="65" charset="-120"/>
                <a:ea typeface="標楷體" panose="03000509000000000000" pitchFamily="65" charset="-120"/>
              </a:rPr>
              <a:t>或</a:t>
            </a:r>
            <a:endParaRPr kumimoji="0" lang="en-US" altLang="zh-TW" b="1" u="sng" dirty="0" smtClean="0">
              <a:solidFill>
                <a:schemeClr val="tx1"/>
              </a:solidFill>
              <a:latin typeface="標楷體" panose="03000509000000000000" pitchFamily="65" charset="-120"/>
              <a:ea typeface="標楷體" panose="03000509000000000000" pitchFamily="65" charset="-120"/>
            </a:endParaRPr>
          </a:p>
          <a:p>
            <a:pPr marL="717550" lvl="1" indent="-26035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經醫師診斷為肌萎縮性脊髓側索硬化症</a:t>
            </a:r>
            <a:r>
              <a:rPr kumimoji="0" lang="en-US" altLang="zh-TW" dirty="0" smtClean="0">
                <a:solidFill>
                  <a:schemeClr val="tx1"/>
                </a:solidFill>
                <a:latin typeface="標楷體" panose="03000509000000000000" pitchFamily="65" charset="-120"/>
                <a:ea typeface="標楷體" panose="03000509000000000000" pitchFamily="65" charset="-120"/>
              </a:rPr>
              <a:t>(ALS)</a:t>
            </a:r>
            <a:r>
              <a:rPr kumimoji="0" lang="zh-TW" altLang="en-US" dirty="0" smtClean="0">
                <a:solidFill>
                  <a:schemeClr val="tx1"/>
                </a:solidFill>
                <a:latin typeface="標楷體" panose="03000509000000000000" pitchFamily="65" charset="-120"/>
                <a:ea typeface="標楷體" panose="03000509000000000000" pitchFamily="65" charset="-120"/>
              </a:rPr>
              <a:t>或先天性肌肉萎縮症，且領有重大傷病證明並經專業審查同意收案後，每年評估</a:t>
            </a:r>
            <a:r>
              <a:rPr kumimoji="0" lang="en-US" altLang="zh-TW" dirty="0" smtClean="0">
                <a:solidFill>
                  <a:schemeClr val="tx1"/>
                </a:solidFill>
                <a:latin typeface="標楷體" panose="03000509000000000000" pitchFamily="65" charset="-120"/>
                <a:ea typeface="標楷體" panose="03000509000000000000" pitchFamily="65" charset="-120"/>
              </a:rPr>
              <a:t>1</a:t>
            </a:r>
            <a:r>
              <a:rPr kumimoji="0" lang="zh-TW" altLang="en-US" dirty="0" smtClean="0">
                <a:solidFill>
                  <a:schemeClr val="tx1"/>
                </a:solidFill>
                <a:latin typeface="標楷體" panose="03000509000000000000" pitchFamily="65" charset="-120"/>
                <a:ea typeface="標楷體" panose="03000509000000000000" pitchFamily="65" charset="-120"/>
              </a:rPr>
              <a:t>次，</a:t>
            </a:r>
            <a:r>
              <a:rPr kumimoji="0" lang="en-US" altLang="zh-TW" dirty="0" smtClean="0">
                <a:solidFill>
                  <a:schemeClr val="tx1"/>
                </a:solidFill>
                <a:latin typeface="標楷體" panose="03000509000000000000" pitchFamily="65" charset="-120"/>
                <a:ea typeface="標楷體" panose="03000509000000000000" pitchFamily="65" charset="-120"/>
              </a:rPr>
              <a:t>3</a:t>
            </a:r>
            <a:r>
              <a:rPr kumimoji="0" lang="zh-TW" altLang="en-US" dirty="0" smtClean="0">
                <a:solidFill>
                  <a:schemeClr val="tx1"/>
                </a:solidFill>
                <a:latin typeface="標楷體" panose="03000509000000000000" pitchFamily="65" charset="-120"/>
                <a:ea typeface="標楷體" panose="03000509000000000000" pitchFamily="65" charset="-120"/>
              </a:rPr>
              <a:t>年以後除有特殊理由，原則不再評估。</a:t>
            </a:r>
            <a:endParaRPr kumimoji="0" lang="en-US" altLang="zh-TW" dirty="0" smtClean="0">
              <a:solidFill>
                <a:schemeClr val="tx1"/>
              </a:solidFill>
              <a:latin typeface="標楷體" panose="03000509000000000000" pitchFamily="65" charset="-120"/>
              <a:ea typeface="標楷體" panose="03000509000000000000" pitchFamily="65" charset="-120"/>
            </a:endParaRPr>
          </a:p>
          <a:p>
            <a:pPr marL="342900" indent="-342900" algn="l">
              <a:lnSpc>
                <a:spcPts val="2600"/>
              </a:lnSpc>
              <a:buBlip>
                <a:blip r:embed="rId2"/>
              </a:buBlip>
            </a:pPr>
            <a:r>
              <a:rPr kumimoji="0" lang="zh-TW" altLang="en-US" sz="2400" b="1" dirty="0" smtClean="0">
                <a:solidFill>
                  <a:schemeClr val="tx1"/>
                </a:solidFill>
                <a:latin typeface="標楷體" panose="03000509000000000000" pitchFamily="65" charset="-120"/>
                <a:ea typeface="標楷體" panose="03000509000000000000" pitchFamily="65" charset="-120"/>
              </a:rPr>
              <a:t>安寧療護：符合</a:t>
            </a:r>
            <a:r>
              <a:rPr kumimoji="0" lang="zh-TW" altLang="en-US" sz="2400" b="1" u="sng" dirty="0" smtClean="0">
                <a:solidFill>
                  <a:schemeClr val="tx1"/>
                </a:solidFill>
                <a:latin typeface="標楷體" panose="03000509000000000000" pitchFamily="65" charset="-120"/>
                <a:ea typeface="標楷體" panose="03000509000000000000" pitchFamily="65" charset="-120"/>
              </a:rPr>
              <a:t>基本條件且</a:t>
            </a:r>
            <a:r>
              <a:rPr kumimoji="0" lang="zh-TW" altLang="en-US" sz="2400" b="1" dirty="0" smtClean="0">
                <a:solidFill>
                  <a:schemeClr val="tx1"/>
                </a:solidFill>
                <a:latin typeface="標楷體" panose="03000509000000000000" pitchFamily="65" charset="-120"/>
                <a:ea typeface="標楷體" panose="03000509000000000000" pitchFamily="65" charset="-120"/>
              </a:rPr>
              <a:t> </a:t>
            </a:r>
            <a:endParaRPr kumimoji="0" lang="en-US" altLang="zh-TW" sz="2400" b="1" dirty="0" smtClean="0">
              <a:solidFill>
                <a:schemeClr val="tx1"/>
              </a:solidFill>
              <a:latin typeface="標楷體" panose="03000509000000000000" pitchFamily="65" charset="-120"/>
              <a:ea typeface="標楷體" panose="03000509000000000000" pitchFamily="65" charset="-120"/>
            </a:endParaRPr>
          </a:p>
          <a:p>
            <a:pPr marL="800100" lvl="1" indent="-34290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符合安寧緩和醫療條例得接受安寧緩和醫療照護之末期病人；</a:t>
            </a:r>
            <a:r>
              <a:rPr kumimoji="0" lang="zh-TW" altLang="en-US" b="1" u="sng" dirty="0" smtClean="0">
                <a:solidFill>
                  <a:schemeClr val="tx1"/>
                </a:solidFill>
                <a:latin typeface="標楷體" panose="03000509000000000000" pitchFamily="65" charset="-120"/>
                <a:ea typeface="標楷體" panose="03000509000000000000" pitchFamily="65" charset="-120"/>
              </a:rPr>
              <a:t>且</a:t>
            </a:r>
            <a:endParaRPr kumimoji="0" lang="en-US" altLang="zh-TW" b="1" u="sng" dirty="0" smtClean="0">
              <a:solidFill>
                <a:schemeClr val="tx1"/>
              </a:solidFill>
              <a:latin typeface="標楷體" panose="03000509000000000000" pitchFamily="65" charset="-120"/>
              <a:ea typeface="標楷體" panose="03000509000000000000" pitchFamily="65" charset="-120"/>
            </a:endParaRPr>
          </a:p>
          <a:p>
            <a:pPr marL="800100" lvl="1" indent="-342900">
              <a:lnSpc>
                <a:spcPts val="2600"/>
              </a:lnSpc>
              <a:buFont typeface="+mj-lt"/>
              <a:buAutoNum type="arabicPeriod"/>
            </a:pPr>
            <a:r>
              <a:rPr kumimoji="0" lang="zh-TW" altLang="en-US" dirty="0" smtClean="0">
                <a:solidFill>
                  <a:schemeClr val="tx1"/>
                </a:solidFill>
                <a:latin typeface="標楷體" panose="03000509000000000000" pitchFamily="65" charset="-120"/>
                <a:ea typeface="標楷體" panose="03000509000000000000" pitchFamily="65" charset="-120"/>
              </a:rPr>
              <a:t>癌症末期病人、末期運動神經元病人或其他八大疾病，且已進入末期狀態者。</a:t>
            </a:r>
            <a:endParaRPr kumimoji="0" lang="zh-TW" altLang="en-US" sz="2000" dirty="0">
              <a:solidFill>
                <a:schemeClr val="tx1"/>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2515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右大括弧 6"/>
          <p:cNvSpPr/>
          <p:nvPr/>
        </p:nvSpPr>
        <p:spPr>
          <a:xfrm>
            <a:off x="5654720" y="1628800"/>
            <a:ext cx="645471" cy="374441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標題 1"/>
          <p:cNvSpPr>
            <a:spLocks noGrp="1"/>
          </p:cNvSpPr>
          <p:nvPr>
            <p:ph type="title"/>
          </p:nvPr>
        </p:nvSpPr>
        <p:spPr>
          <a:xfrm>
            <a:off x="685800" y="44624"/>
            <a:ext cx="7772400" cy="764704"/>
          </a:xfrm>
        </p:spPr>
        <p:txBody>
          <a:bodyPr/>
          <a:lstStyle/>
          <a:p>
            <a:pPr>
              <a:defRPr/>
            </a:pPr>
            <a:r>
              <a:rPr lang="zh-TW" altLang="en-US" b="1" dirty="0">
                <a:solidFill>
                  <a:srgbClr val="0000FF"/>
                </a:solidFill>
                <a:effectLst/>
                <a:latin typeface="標楷體" panose="03000509000000000000" pitchFamily="65" charset="-120"/>
                <a:ea typeface="標楷體" panose="03000509000000000000" pitchFamily="65" charset="-120"/>
              </a:rPr>
              <a:t>居家醫療整合照</a:t>
            </a:r>
            <a:r>
              <a:rPr lang="zh-TW" altLang="en-US" b="1" dirty="0" smtClean="0">
                <a:solidFill>
                  <a:srgbClr val="0000FF"/>
                </a:solidFill>
                <a:effectLst/>
                <a:latin typeface="標楷體" panose="03000509000000000000" pitchFamily="65" charset="-120"/>
                <a:ea typeface="標楷體" panose="03000509000000000000" pitchFamily="65" charset="-120"/>
              </a:rPr>
              <a:t>護支付標準</a:t>
            </a:r>
            <a:endParaRPr lang="zh-TW" altLang="en-US" b="1" dirty="0">
              <a:solidFill>
                <a:srgbClr val="0000FF"/>
              </a:solidFill>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497775727"/>
              </p:ext>
            </p:extLst>
          </p:nvPr>
        </p:nvGraphicFramePr>
        <p:xfrm>
          <a:off x="179513" y="764704"/>
          <a:ext cx="5472608" cy="6068701"/>
        </p:xfrm>
        <a:graphic>
          <a:graphicData uri="http://schemas.openxmlformats.org/drawingml/2006/table">
            <a:tbl>
              <a:tblPr/>
              <a:tblGrid>
                <a:gridCol w="1714311"/>
                <a:gridCol w="85888"/>
                <a:gridCol w="771267"/>
                <a:gridCol w="1252766"/>
                <a:gridCol w="659350"/>
                <a:gridCol w="989026"/>
              </a:tblGrid>
              <a:tr h="567408">
                <a:tc gridSpan="2">
                  <a:txBody>
                    <a:bodyPr/>
                    <a:lstStyle/>
                    <a:p>
                      <a:pPr algn="ctr" fontAlgn="ctr"/>
                      <a:r>
                        <a:rPr lang="zh-TW" altLang="en-US" sz="1600" b="1" i="0" u="none" strike="noStrike" dirty="0">
                          <a:solidFill>
                            <a:srgbClr val="000000"/>
                          </a:solidFill>
                          <a:effectLst/>
                          <a:latin typeface="標楷體" panose="03000509000000000000" pitchFamily="65" charset="-120"/>
                          <a:ea typeface="標楷體" panose="03000509000000000000" pitchFamily="65" charset="-120"/>
                        </a:rPr>
                        <a:t>健保安寧支付類型</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algn="ctr" fontAlgn="ctr"/>
                      <a:endParaRPr lang="zh-TW" altLang="en-US" sz="1600" b="1" i="0" u="none" strike="noStrike" dirty="0">
                        <a:solidFill>
                          <a:srgbClr val="000000"/>
                        </a:solidFill>
                        <a:effectLst/>
                        <a:latin typeface="+mj-ea"/>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居家</a:t>
                      </a:r>
                      <a:endParaRPr lang="en-US" altLang="zh-TW" sz="1600" b="1" i="0" u="none" strike="noStrike" dirty="0" smtClean="0">
                        <a:solidFill>
                          <a:srgbClr val="000000"/>
                        </a:solidFill>
                        <a:effectLst/>
                        <a:latin typeface="標楷體" panose="03000509000000000000" pitchFamily="65" charset="-120"/>
                        <a:ea typeface="標楷體" panose="03000509000000000000" pitchFamily="65" charset="-120"/>
                      </a:endParaRPr>
                    </a:p>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醫療</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重度居家醫療</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甲類</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乙類</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2">
                  <a:txBody>
                    <a:bodyPr/>
                    <a:lstStyle/>
                    <a:p>
                      <a:pPr algn="l" rtl="0"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a:t>
                      </a:r>
                      <a:r>
                        <a:rPr lang="zh-TW" altLang="en-US" sz="1400" b="0" i="0" u="none" strike="noStrike" dirty="0" smtClean="0">
                          <a:solidFill>
                            <a:srgbClr val="0000CC"/>
                          </a:solidFill>
                          <a:effectLst/>
                          <a:latin typeface="標楷體" panose="03000509000000000000" pitchFamily="65" charset="-120"/>
                          <a:ea typeface="標楷體" panose="03000509000000000000" pitchFamily="65" charset="-120"/>
                        </a:rPr>
                        <a:t>醫師</a:t>
                      </a:r>
                      <a:r>
                        <a:rPr lang="zh-TW" altLang="en-US" sz="1400" b="0" i="0" u="none" strike="noStrike" dirty="0">
                          <a:solidFill>
                            <a:srgbClr val="0000CC"/>
                          </a:solidFill>
                          <a:effectLst/>
                          <a:latin typeface="標楷體" panose="03000509000000000000" pitchFamily="65" charset="-120"/>
                          <a:ea typeface="標楷體" panose="03000509000000000000" pitchFamily="65" charset="-120"/>
                        </a:rPr>
                        <a:t>訪視費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altLang="zh-TW" sz="1400" b="1" i="0" u="sng" strike="noStrike" dirty="0">
                        <a:solidFill>
                          <a:srgbClr val="0000CC"/>
                        </a:solidFill>
                        <a:effectLst/>
                        <a:latin typeface="+mj-ea"/>
                        <a:ea typeface="+mj-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400" b="1" i="0" u="sng" strike="noStrike" dirty="0" smtClean="0">
                          <a:solidFill>
                            <a:srgbClr val="0000CC"/>
                          </a:solidFill>
                          <a:effectLst/>
                          <a:latin typeface="標楷體" panose="03000509000000000000" pitchFamily="65" charset="-120"/>
                          <a:ea typeface="標楷體" panose="03000509000000000000" pitchFamily="65" charset="-120"/>
                        </a:rPr>
                        <a:t>1,553</a:t>
                      </a:r>
                      <a:endParaRPr lang="en-US" altLang="zh-TW" sz="1400" b="1" i="0" u="sng"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1,553</a:t>
                      </a: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1,553</a:t>
                      </a: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1,088</a:t>
                      </a: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2">
                  <a:txBody>
                    <a:bodyPr/>
                    <a:lstStyle/>
                    <a:p>
                      <a:pPr algn="l" rtl="0"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2.</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護理訪視費</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2">
                  <a:txBody>
                    <a:bodyPr/>
                    <a:lstStyle/>
                    <a:p>
                      <a:pPr algn="l" rtl="0"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重度居家</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1120417">
                <a:tc gridSpan="2">
                  <a:txBody>
                    <a:bodyPr/>
                    <a:lstStyle/>
                    <a:p>
                      <a:pPr algn="l" rtl="0" fontAlgn="ct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   第一類</a:t>
                      </a:r>
                      <a:endPar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endParaRPr>
                    </a:p>
                    <a:p>
                      <a:pPr algn="l" rtl="0" fontAlgn="ct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   第二類</a:t>
                      </a:r>
                      <a:endPar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endParaRPr>
                    </a:p>
                    <a:p>
                      <a:pPr algn="l" rtl="0" fontAlgn="ct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   第三類</a:t>
                      </a:r>
                      <a:endPar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endParaRPr>
                    </a:p>
                    <a:p>
                      <a:pPr algn="l" rtl="0" fontAlgn="ct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   第四類</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1,050</a:t>
                      </a:r>
                    </a:p>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1,455</a:t>
                      </a:r>
                    </a:p>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1,755</a:t>
                      </a:r>
                    </a:p>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2,055</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2">
                  <a:txBody>
                    <a:bodyPr/>
                    <a:lstStyle/>
                    <a:p>
                      <a:pPr algn="l" rtl="0" fontAlgn="ctr"/>
                      <a:r>
                        <a:rPr lang="en-US" altLang="zh-TW" sz="1400" b="0" i="0" u="none" strike="noStrike" dirty="0">
                          <a:solidFill>
                            <a:srgbClr val="FF0000"/>
                          </a:solidFill>
                          <a:effectLst/>
                          <a:latin typeface="標楷體" panose="03000509000000000000" pitchFamily="65" charset="-120"/>
                          <a:ea typeface="標楷體" panose="03000509000000000000" pitchFamily="65" charset="-120"/>
                        </a:rPr>
                        <a:t>(2)</a:t>
                      </a: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護理訪視費</a:t>
                      </a: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a:t>
                      </a: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小時</a:t>
                      </a:r>
                      <a:r>
                        <a:rPr lang="en-US" altLang="zh-TW" sz="1400" b="0" i="0" u="none" strike="noStrike" dirty="0">
                          <a:solidFill>
                            <a:srgbClr val="FF0000"/>
                          </a:solidFill>
                          <a:effectLst/>
                          <a:latin typeface="標楷體" panose="03000509000000000000" pitchFamily="65" charset="-120"/>
                          <a:ea typeface="標楷體" panose="03000509000000000000" pitchFamily="65" charset="-12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1,650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1,155</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2">
                  <a:txBody>
                    <a:bodyPr/>
                    <a:lstStyle/>
                    <a:p>
                      <a:pPr algn="l" rtl="0" fontAlgn="ct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             </a:t>
                      </a: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(&gt;1</a:t>
                      </a: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小時</a:t>
                      </a:r>
                      <a:r>
                        <a:rPr lang="en-US" altLang="zh-TW" sz="1400" b="0" i="0" u="none" strike="noStrike" dirty="0">
                          <a:solidFill>
                            <a:srgbClr val="FF0000"/>
                          </a:solidFill>
                          <a:effectLst/>
                          <a:latin typeface="標楷體" panose="03000509000000000000" pitchFamily="65" charset="-120"/>
                          <a:ea typeface="標楷體" panose="03000509000000000000" pitchFamily="65" charset="-12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2,250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1,575</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843913">
                <a:tc gridSpan="3">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3.</a:t>
                      </a:r>
                      <a:r>
                        <a:rPr lang="zh-TW" altLang="en-US" sz="1400" b="0" i="0" u="none" strike="noStrike" dirty="0" smtClean="0">
                          <a:solidFill>
                            <a:srgbClr val="0000CC"/>
                          </a:solidFill>
                          <a:effectLst/>
                          <a:latin typeface="標楷體" panose="03000509000000000000" pitchFamily="65" charset="-120"/>
                          <a:ea typeface="標楷體" panose="03000509000000000000" pitchFamily="65" charset="-120"/>
                        </a:rPr>
                        <a:t>呼吸治療人員訪視費</a:t>
                      </a:r>
                      <a:endPar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a:t>
                      </a:r>
                      <a:r>
                        <a:rPr lang="zh-TW" altLang="en-US" sz="1400" b="0" i="0" u="none" strike="noStrike" dirty="0" smtClean="0">
                          <a:solidFill>
                            <a:srgbClr val="0000CC"/>
                          </a:solidFill>
                          <a:effectLst/>
                          <a:latin typeface="標楷體" panose="03000509000000000000" pitchFamily="65" charset="-120"/>
                          <a:ea typeface="標楷體" panose="03000509000000000000" pitchFamily="65" charset="-120"/>
                        </a:rPr>
                        <a:t>非侵襲性呼吸依賴患者</a:t>
                      </a:r>
                      <a:endPar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(2)</a:t>
                      </a:r>
                      <a:r>
                        <a:rPr lang="zh-TW" altLang="en-US" sz="1400" b="0" i="0" u="none" strike="noStrike" dirty="0" smtClean="0">
                          <a:solidFill>
                            <a:srgbClr val="0000CC"/>
                          </a:solidFill>
                          <a:effectLst/>
                          <a:latin typeface="標楷體" panose="03000509000000000000" pitchFamily="65" charset="-120"/>
                          <a:ea typeface="標楷體" panose="03000509000000000000" pitchFamily="65" charset="-120"/>
                        </a:rPr>
                        <a:t>侵襲性呼吸依賴患者</a:t>
                      </a:r>
                      <a:endParaRPr lang="zh-TW" altLang="en-US"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endPar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endParaRPr>
                    </a:p>
                    <a:p>
                      <a:pPr algn="ctr"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1,050</a:t>
                      </a:r>
                    </a:p>
                    <a:p>
                      <a:pPr algn="ctr" fontAlgn="ctr"/>
                      <a:r>
                        <a:rPr lang="en-US" altLang="zh-TW" sz="1400" b="0" i="0" u="none" strike="noStrike" dirty="0" smtClean="0">
                          <a:solidFill>
                            <a:srgbClr val="0000CC"/>
                          </a:solidFill>
                          <a:effectLst/>
                          <a:latin typeface="標楷體" panose="03000509000000000000" pitchFamily="65" charset="-120"/>
                          <a:ea typeface="標楷體" panose="03000509000000000000" pitchFamily="65" charset="-120"/>
                        </a:rPr>
                        <a:t>1,455</a:t>
                      </a: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0000CC"/>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566102">
                <a:tc>
                  <a:txBody>
                    <a:bodyPr/>
                    <a:lstStyle/>
                    <a:p>
                      <a:pPr algn="l" rtl="0"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4.</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社工</a:t>
                      </a: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或心理師訪視費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a:txBody>
                    <a:bodyPr/>
                    <a:lstStyle/>
                    <a:p>
                      <a:pPr algn="ctr" fontAlgn="ctr"/>
                      <a:r>
                        <a:rPr lang="en-US" altLang="zh-TW" sz="1400" b="1" i="0" u="sng" strike="noStrike" dirty="0" smtClean="0">
                          <a:solidFill>
                            <a:srgbClr val="FF0000"/>
                          </a:solidFill>
                          <a:effectLst/>
                          <a:latin typeface="標楷體" panose="03000509000000000000" pitchFamily="65" charset="-120"/>
                          <a:ea typeface="標楷體" panose="03000509000000000000" pitchFamily="65" charset="-120"/>
                        </a:rPr>
                        <a:t>1,050</a:t>
                      </a:r>
                      <a:r>
                        <a:rPr lang="en-US" altLang="zh-TW" sz="1400" b="1" i="0" u="sng" strike="noStrike" dirty="0" smtClean="0">
                          <a:solidFill>
                            <a:srgbClr val="0000FF"/>
                          </a:solidFill>
                          <a:effectLst/>
                          <a:latin typeface="標楷體" panose="03000509000000000000" pitchFamily="65" charset="-120"/>
                          <a:ea typeface="標楷體" panose="03000509000000000000" pitchFamily="65" charset="-120"/>
                        </a:rPr>
                        <a:t>(</a:t>
                      </a:r>
                      <a:r>
                        <a:rPr lang="zh-TW" altLang="en-US" sz="1400" b="1" i="0" u="sng" strike="noStrike" dirty="0" smtClean="0">
                          <a:solidFill>
                            <a:srgbClr val="0000FF"/>
                          </a:solidFill>
                          <a:effectLst/>
                          <a:latin typeface="標楷體" panose="03000509000000000000" pitchFamily="65" charset="-120"/>
                          <a:ea typeface="標楷體" panose="03000509000000000000" pitchFamily="65" charset="-120"/>
                        </a:rPr>
                        <a:t>呼吸</a:t>
                      </a:r>
                      <a:r>
                        <a:rPr lang="en-US" altLang="zh-TW" sz="1400" b="1" i="0" u="sng" strike="noStrike" dirty="0" smtClean="0">
                          <a:solidFill>
                            <a:srgbClr val="0000FF"/>
                          </a:solidFill>
                          <a:effectLst/>
                          <a:latin typeface="標楷體" panose="03000509000000000000" pitchFamily="65" charset="-120"/>
                          <a:ea typeface="標楷體" panose="03000509000000000000" pitchFamily="65" charset="-120"/>
                        </a:rPr>
                        <a:t>)</a:t>
                      </a:r>
                      <a:endParaRPr lang="en-US" altLang="zh-TW" sz="1400" b="1" i="0" u="sng"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1,050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1,050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gridSpan="3">
                  <a:txBody>
                    <a:bodyPr/>
                    <a:lstStyle/>
                    <a:p>
                      <a:pPr algn="l" fontAlgn="ctr"/>
                      <a:r>
                        <a:rPr lang="en-US" altLang="zh-TW" sz="1400" b="0" i="0" u="none" strike="noStrike" dirty="0" smtClean="0">
                          <a:solidFill>
                            <a:srgbClr val="0000FF"/>
                          </a:solidFill>
                          <a:effectLst/>
                          <a:latin typeface="標楷體" panose="03000509000000000000" pitchFamily="65" charset="-120"/>
                          <a:ea typeface="標楷體" panose="03000509000000000000" pitchFamily="65" charset="-120"/>
                        </a:rPr>
                        <a:t>5.</a:t>
                      </a:r>
                      <a:r>
                        <a:rPr lang="zh-TW" altLang="en-US" sz="1400" b="0" i="0" u="none" strike="noStrike" dirty="0" smtClean="0">
                          <a:solidFill>
                            <a:srgbClr val="0000FF"/>
                          </a:solidFill>
                          <a:effectLst/>
                          <a:latin typeface="標楷體" panose="03000509000000000000" pitchFamily="65" charset="-120"/>
                          <a:ea typeface="標楷體" panose="03000509000000000000" pitchFamily="65" charset="-120"/>
                        </a:rPr>
                        <a:t>緩和醫療家庭諮詢費</a:t>
                      </a:r>
                      <a:r>
                        <a:rPr lang="en-US" altLang="zh-TW" sz="1400" b="0" i="0" u="none" strike="noStrike" dirty="0" smtClean="0">
                          <a:solidFill>
                            <a:srgbClr val="0000FF"/>
                          </a:solidFill>
                          <a:effectLst/>
                          <a:latin typeface="標楷體" panose="03000509000000000000" pitchFamily="65" charset="-120"/>
                          <a:ea typeface="標楷體" panose="03000509000000000000" pitchFamily="65" charset="-120"/>
                        </a:rPr>
                        <a:t>(P5407C)</a:t>
                      </a:r>
                      <a:endParaRPr lang="zh-TW" altLang="en-US"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1400" b="1" i="0" u="sng" strike="noStrike" dirty="0" smtClean="0">
                          <a:solidFill>
                            <a:srgbClr val="0000FF"/>
                          </a:solidFill>
                          <a:effectLst/>
                          <a:latin typeface="標楷體" panose="03000509000000000000" pitchFamily="65" charset="-120"/>
                          <a:ea typeface="標楷體" panose="03000509000000000000" pitchFamily="65" charset="-120"/>
                        </a:rPr>
                        <a:t>2,250</a:t>
                      </a:r>
                      <a:endParaRPr lang="en-US" altLang="zh-TW" sz="1400" b="1" i="0" u="sng"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a:txBody>
                    <a:bodyPr/>
                    <a:lstStyle/>
                    <a:p>
                      <a:pPr algn="l"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6.</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臨終</a:t>
                      </a:r>
                      <a:r>
                        <a:rPr lang="zh-TW" altLang="en-US" sz="1400" b="0" i="0" u="none" strike="noStrike" dirty="0">
                          <a:solidFill>
                            <a:srgbClr val="FF0000"/>
                          </a:solidFill>
                          <a:effectLst/>
                          <a:latin typeface="標楷體" panose="03000509000000000000" pitchFamily="65" charset="-120"/>
                          <a:ea typeface="標楷體" panose="03000509000000000000" pitchFamily="65" charset="-120"/>
                        </a:rPr>
                        <a:t>病患訪視費</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5,000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5,000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a:txBody>
                    <a:bodyPr/>
                    <a:lstStyle/>
                    <a:p>
                      <a:pPr algn="l" fontAlgn="ctr"/>
                      <a:r>
                        <a:rPr lang="en-US" altLang="zh-TW" sz="1400" b="0" i="0" u="none" strike="noStrike" dirty="0" smtClean="0">
                          <a:solidFill>
                            <a:srgbClr val="0000FF"/>
                          </a:solidFill>
                          <a:effectLst/>
                          <a:latin typeface="標楷體" panose="03000509000000000000" pitchFamily="65" charset="-120"/>
                          <a:ea typeface="標楷體" panose="03000509000000000000" pitchFamily="65" charset="-120"/>
                        </a:rPr>
                        <a:t>7.</a:t>
                      </a:r>
                      <a:r>
                        <a:rPr lang="zh-TW" altLang="en-US" sz="1400" b="0" i="0" u="none" strike="noStrike" dirty="0" smtClean="0">
                          <a:solidFill>
                            <a:srgbClr val="0000FF"/>
                          </a:solidFill>
                          <a:effectLst/>
                          <a:latin typeface="標楷體" panose="03000509000000000000" pitchFamily="65" charset="-120"/>
                          <a:ea typeface="標楷體" panose="03000509000000000000" pitchFamily="65" charset="-120"/>
                        </a:rPr>
                        <a:t>病人自控式止痛</a:t>
                      </a:r>
                      <a:endParaRPr lang="zh-TW" altLang="en-US"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a:txBody>
                    <a:bodyPr/>
                    <a:lstStyle/>
                    <a:p>
                      <a:pPr algn="ctr" fontAlgn="ctr"/>
                      <a:endParaRPr lang="en-US" altLang="zh-TW"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0000FF"/>
                          </a:solidFill>
                          <a:effectLst/>
                          <a:latin typeface="標楷體" panose="03000509000000000000" pitchFamily="65" charset="-120"/>
                          <a:ea typeface="標楷體" panose="03000509000000000000" pitchFamily="65" charset="-120"/>
                        </a:rPr>
                        <a:t>1,890</a:t>
                      </a:r>
                      <a:endParaRPr lang="en-US" altLang="zh-TW"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altLang="zh-TW" sz="1400" b="0" i="0" u="none" strike="noStrike" dirty="0" smtClean="0">
                          <a:solidFill>
                            <a:srgbClr val="0000FF"/>
                          </a:solidFill>
                          <a:effectLst/>
                          <a:latin typeface="標楷體" panose="03000509000000000000" pitchFamily="65" charset="-120"/>
                          <a:ea typeface="標楷體" panose="03000509000000000000" pitchFamily="65" charset="-120"/>
                        </a:rPr>
                        <a:t>1,890</a:t>
                      </a:r>
                      <a:endParaRPr lang="en-US" altLang="zh-TW" sz="1400" b="0" i="0" u="none" strike="noStrike" dirty="0">
                        <a:solidFill>
                          <a:srgbClr val="0000FF"/>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r h="316827">
                <a:tc>
                  <a:txBody>
                    <a:bodyPr/>
                    <a:lstStyle/>
                    <a:p>
                      <a:pPr algn="l"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8.</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呼吸器使用</a:t>
                      </a: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a:t>
                      </a:r>
                      <a:r>
                        <a:rPr lang="zh-TW" altLang="en-US" sz="1400" b="0" i="0" u="none" strike="noStrike" dirty="0" smtClean="0">
                          <a:solidFill>
                            <a:srgbClr val="FF0000"/>
                          </a:solidFill>
                          <a:effectLst/>
                          <a:latin typeface="標楷體" panose="03000509000000000000" pitchFamily="65" charset="-120"/>
                          <a:ea typeface="標楷體" panose="03000509000000000000" pitchFamily="65" charset="-120"/>
                        </a:rPr>
                        <a:t>天</a:t>
                      </a: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a:t>
                      </a:r>
                      <a:endParaRPr lang="zh-TW" altLang="en-US"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2">
                  <a:txBody>
                    <a:bodyPr/>
                    <a:lstStyle/>
                    <a:p>
                      <a:endParaRPr lang="zh-TW" altLang="en-US">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zh-TW" altLang="en-US"/>
                    </a:p>
                  </a:txBody>
                  <a:tcPr/>
                </a:tc>
                <a:tc>
                  <a:txBody>
                    <a:bodyPr/>
                    <a:lstStyle/>
                    <a:p>
                      <a:pPr algn="ctr" fontAlgn="ctr"/>
                      <a:r>
                        <a:rPr lang="en-US" altLang="zh-TW" sz="1400" b="0" i="0" u="none" strike="noStrike" dirty="0" smtClean="0">
                          <a:solidFill>
                            <a:srgbClr val="FF0000"/>
                          </a:solidFill>
                          <a:effectLst/>
                          <a:latin typeface="標楷體" panose="03000509000000000000" pitchFamily="65" charset="-120"/>
                          <a:ea typeface="標楷體" panose="03000509000000000000" pitchFamily="65" charset="-120"/>
                        </a:rPr>
                        <a:t>590</a:t>
                      </a: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endParaRPr lang="en-US" altLang="zh-TW" sz="1400" b="0" i="0" u="none" strike="noStrike" dirty="0">
                        <a:solidFill>
                          <a:srgbClr val="FF0000"/>
                        </a:solidFill>
                        <a:effectLst/>
                        <a:latin typeface="標楷體" panose="03000509000000000000" pitchFamily="65" charset="-120"/>
                        <a:ea typeface="標楷體" panose="03000509000000000000" pitchFamily="65" charset="-12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sp>
        <p:nvSpPr>
          <p:cNvPr id="6" name="文字方塊 5"/>
          <p:cNvSpPr txBox="1"/>
          <p:nvPr/>
        </p:nvSpPr>
        <p:spPr>
          <a:xfrm>
            <a:off x="6152187" y="1422068"/>
            <a:ext cx="2444900" cy="369332"/>
          </a:xfrm>
          <a:prstGeom prst="rect">
            <a:avLst/>
          </a:prstGeom>
        </p:spPr>
        <p:style>
          <a:lnRef idx="3">
            <a:schemeClr val="lt1"/>
          </a:lnRef>
          <a:fillRef idx="1">
            <a:schemeClr val="accent3"/>
          </a:fillRef>
          <a:effectRef idx="1">
            <a:schemeClr val="accent3"/>
          </a:effectRef>
          <a:fontRef idx="minor">
            <a:schemeClr val="lt1"/>
          </a:fontRef>
        </p:style>
        <p:txBody>
          <a:bodyPr wrap="none" rtlCol="0">
            <a:spAutoFit/>
          </a:bodyPr>
          <a:lstStyle/>
          <a:p>
            <a:r>
              <a:rPr lang="zh-TW" altLang="en-US" b="1" dirty="0" smtClean="0">
                <a:solidFill>
                  <a:srgbClr val="0000FF"/>
                </a:solidFill>
                <a:latin typeface="+mj-ea"/>
                <a:ea typeface="+mj-ea"/>
              </a:rPr>
              <a:t>管理照護費每年</a:t>
            </a:r>
            <a:r>
              <a:rPr lang="en-US" altLang="zh-TW" b="1" dirty="0" smtClean="0">
                <a:solidFill>
                  <a:srgbClr val="0000FF"/>
                </a:solidFill>
                <a:latin typeface="+mj-ea"/>
                <a:ea typeface="+mj-ea"/>
              </a:rPr>
              <a:t>600</a:t>
            </a:r>
            <a:r>
              <a:rPr lang="zh-TW" altLang="en-US" b="1" dirty="0" smtClean="0">
                <a:solidFill>
                  <a:srgbClr val="0000FF"/>
                </a:solidFill>
                <a:latin typeface="+mj-ea"/>
                <a:ea typeface="+mj-ea"/>
              </a:rPr>
              <a:t>點</a:t>
            </a:r>
            <a:endParaRPr lang="zh-TW" altLang="en-US" b="1" dirty="0">
              <a:solidFill>
                <a:srgbClr val="0000FF"/>
              </a:solidFill>
              <a:latin typeface="+mj-ea"/>
              <a:ea typeface="+mj-ea"/>
            </a:endParaRPr>
          </a:p>
        </p:txBody>
      </p:sp>
      <p:sp>
        <p:nvSpPr>
          <p:cNvPr id="9" name="文字方塊 8"/>
          <p:cNvSpPr txBox="1"/>
          <p:nvPr/>
        </p:nvSpPr>
        <p:spPr>
          <a:xfrm>
            <a:off x="6300192" y="3300953"/>
            <a:ext cx="2521073"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defPPr>
              <a:defRPr lang="zh-TW"/>
            </a:defPPr>
            <a:lvl1pPr>
              <a:defRPr sz="1400"/>
            </a:lvl1pPr>
          </a:lstStyle>
          <a:p>
            <a:pPr algn="ctr"/>
            <a:r>
              <a:rPr lang="zh-TW" altLang="en-US" sz="1600" b="1" dirty="0" smtClean="0">
                <a:solidFill>
                  <a:srgbClr val="FF0000"/>
                </a:solidFill>
                <a:latin typeface="+mj-ea"/>
                <a:ea typeface="+mj-ea"/>
              </a:rPr>
              <a:t>訪</a:t>
            </a:r>
            <a:r>
              <a:rPr lang="zh-TW" altLang="en-US" sz="1600" b="1" dirty="0">
                <a:solidFill>
                  <a:srgbClr val="FF0000"/>
                </a:solidFill>
                <a:latin typeface="+mj-ea"/>
                <a:ea typeface="+mj-ea"/>
              </a:rPr>
              <a:t>視</a:t>
            </a:r>
            <a:r>
              <a:rPr lang="zh-TW" altLang="en-US" sz="1600" b="1" dirty="0" smtClean="0">
                <a:solidFill>
                  <a:srgbClr val="FF0000"/>
                </a:solidFill>
                <a:latin typeface="+mj-ea"/>
                <a:ea typeface="+mj-ea"/>
              </a:rPr>
              <a:t>次數</a:t>
            </a:r>
            <a:r>
              <a:rPr lang="zh-TW" altLang="en-US" sz="1600" b="1" u="sng" dirty="0" smtClean="0">
                <a:solidFill>
                  <a:srgbClr val="FF0000"/>
                </a:solidFill>
                <a:latin typeface="+mj-ea"/>
                <a:ea typeface="+mj-ea"/>
              </a:rPr>
              <a:t>依實際需要</a:t>
            </a:r>
            <a:r>
              <a:rPr lang="zh-TW" altLang="en-US" sz="1600" b="1" dirty="0" smtClean="0">
                <a:solidFill>
                  <a:srgbClr val="FF0000"/>
                </a:solidFill>
                <a:latin typeface="+mj-ea"/>
                <a:ea typeface="+mj-ea"/>
              </a:rPr>
              <a:t>提供</a:t>
            </a:r>
            <a:endParaRPr lang="zh-TW" altLang="en-US" sz="1600" b="1" dirty="0">
              <a:solidFill>
                <a:srgbClr val="FF0000"/>
              </a:solidFill>
              <a:latin typeface="+mj-ea"/>
              <a:ea typeface="+mj-ea"/>
            </a:endParaRPr>
          </a:p>
        </p:txBody>
      </p:sp>
      <p:sp>
        <p:nvSpPr>
          <p:cNvPr id="10" name="橢圓 9"/>
          <p:cNvSpPr/>
          <p:nvPr/>
        </p:nvSpPr>
        <p:spPr>
          <a:xfrm>
            <a:off x="6177136" y="3068960"/>
            <a:ext cx="2859360" cy="79208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6212347" y="4848268"/>
            <a:ext cx="2696761" cy="1815882"/>
          </a:xfrm>
          <a:prstGeom prst="rect">
            <a:avLst/>
          </a:prstGeom>
          <a:solidFill>
            <a:schemeClr val="accent2">
              <a:lumMod val="20000"/>
              <a:lumOff val="80000"/>
            </a:schemeClr>
          </a:solidFill>
          <a:ln>
            <a:solidFill>
              <a:srgbClr val="0000CC"/>
            </a:solidFill>
          </a:ln>
        </p:spPr>
        <p:txBody>
          <a:bodyPr wrap="square">
            <a:spAutoFit/>
          </a:bodyPr>
          <a:lstStyle/>
          <a:p>
            <a:pPr marL="185738" indent="-185738">
              <a:buFont typeface="+mj-lt"/>
              <a:buAutoNum type="arabicPeriod"/>
              <a:defRPr/>
            </a:pPr>
            <a:r>
              <a:rPr lang="zh-TW" altLang="en-US" sz="1400" dirty="0" smtClean="0">
                <a:latin typeface="微軟正黑體" panose="020B0604030504040204" pitchFamily="34" charset="-120"/>
                <a:ea typeface="微軟正黑體" panose="020B0604030504040204" pitchFamily="34" charset="-120"/>
              </a:rPr>
              <a:t>病人已參與安寧共照、</a:t>
            </a:r>
            <a:r>
              <a:rPr lang="zh-TW" altLang="en-US" sz="1400" dirty="0">
                <a:latin typeface="微軟正黑體" panose="020B0604030504040204" pitchFamily="34" charset="-120"/>
                <a:ea typeface="微軟正黑體" panose="020B0604030504040204" pitchFamily="34" charset="-120"/>
              </a:rPr>
              <a:t>住院</a:t>
            </a:r>
            <a:r>
              <a:rPr lang="zh-TW" altLang="en-US" sz="1400" dirty="0" smtClean="0">
                <a:latin typeface="微軟正黑體" panose="020B0604030504040204" pitchFamily="34" charset="-120"/>
                <a:ea typeface="微軟正黑體" panose="020B0604030504040204" pitchFamily="34" charset="-120"/>
              </a:rPr>
              <a:t>安寧或</a:t>
            </a:r>
            <a:r>
              <a:rPr lang="zh-TW" altLang="en-US" sz="1400" dirty="0">
                <a:latin typeface="微軟正黑體" panose="020B0604030504040204" pitchFamily="34" charset="-120"/>
                <a:ea typeface="微軟正黑體" panose="020B0604030504040204" pitchFamily="34" charset="-120"/>
              </a:rPr>
              <a:t>居家</a:t>
            </a:r>
            <a:r>
              <a:rPr lang="zh-TW" altLang="en-US" sz="1400" dirty="0" smtClean="0">
                <a:latin typeface="微軟正黑體" panose="020B0604030504040204" pitchFamily="34" charset="-120"/>
                <a:ea typeface="微軟正黑體" panose="020B0604030504040204" pitchFamily="34" charset="-120"/>
              </a:rPr>
              <a:t>安寧，</a:t>
            </a:r>
            <a:r>
              <a:rPr lang="zh-TW" altLang="en-US" sz="1400" dirty="0">
                <a:latin typeface="微軟正黑體" panose="020B0604030504040204" pitchFamily="34" charset="-120"/>
                <a:ea typeface="微軟正黑體" panose="020B0604030504040204" pitchFamily="34" charset="-120"/>
              </a:rPr>
              <a:t>不得再申報此項費用。</a:t>
            </a:r>
          </a:p>
          <a:p>
            <a:pPr marL="185738" indent="-185738">
              <a:buFont typeface="+mj-lt"/>
              <a:buAutoNum type="arabicPeriod"/>
              <a:defRPr/>
            </a:pPr>
            <a:r>
              <a:rPr lang="zh-TW" altLang="en-US" sz="1400" dirty="0" smtClean="0">
                <a:latin typeface="微軟正黑體" panose="020B0604030504040204" pitchFamily="34" charset="-120"/>
                <a:ea typeface="微軟正黑體" panose="020B0604030504040204" pitchFamily="34" charset="-120"/>
              </a:rPr>
              <a:t>出院病人住院</a:t>
            </a:r>
            <a:r>
              <a:rPr lang="zh-TW" altLang="en-US" sz="1400" dirty="0">
                <a:latin typeface="微軟正黑體" panose="020B0604030504040204" pitchFamily="34" charset="-120"/>
                <a:ea typeface="微軟正黑體" panose="020B0604030504040204" pitchFamily="34" charset="-120"/>
              </a:rPr>
              <a:t>期間已接受緩和醫療家庭諮詢</a:t>
            </a:r>
            <a:r>
              <a:rPr lang="zh-TW" altLang="en-US" sz="1400" dirty="0" smtClean="0">
                <a:latin typeface="微軟正黑體" panose="020B0604030504040204" pitchFamily="34" charset="-120"/>
                <a:ea typeface="微軟正黑體" panose="020B0604030504040204" pitchFamily="34" charset="-120"/>
              </a:rPr>
              <a:t>服務，</a:t>
            </a:r>
            <a:r>
              <a:rPr lang="zh-TW" altLang="en-US" sz="1400" dirty="0">
                <a:latin typeface="微軟正黑體" panose="020B0604030504040204" pitchFamily="34" charset="-120"/>
                <a:ea typeface="微軟正黑體" panose="020B0604030504040204" pitchFamily="34" charset="-120"/>
              </a:rPr>
              <a:t>不得再申報此項費用。</a:t>
            </a:r>
          </a:p>
          <a:p>
            <a:pPr marL="185738" indent="-185738">
              <a:buFont typeface="+mj-lt"/>
              <a:buAutoNum type="arabicPeriod"/>
              <a:defRPr/>
            </a:pPr>
            <a:r>
              <a:rPr lang="zh-TW" altLang="en-US" sz="1400" dirty="0" smtClean="0">
                <a:latin typeface="微軟正黑體" panose="020B0604030504040204" pitchFamily="34" charset="-120"/>
                <a:ea typeface="微軟正黑體" panose="020B0604030504040204" pitchFamily="34" charset="-120"/>
              </a:rPr>
              <a:t>同一</a:t>
            </a:r>
            <a:r>
              <a:rPr lang="zh-TW" altLang="en-US" sz="1400" dirty="0">
                <a:latin typeface="微軟正黑體" panose="020B0604030504040204" pitchFamily="34" charset="-120"/>
                <a:ea typeface="微軟正黑體" panose="020B0604030504040204" pitchFamily="34" charset="-120"/>
              </a:rPr>
              <a:t>照護團隊對同一照護對象限申報二次。</a:t>
            </a:r>
          </a:p>
        </p:txBody>
      </p:sp>
      <p:sp>
        <p:nvSpPr>
          <p:cNvPr id="12" name="向右箭號 11"/>
          <p:cNvSpPr/>
          <p:nvPr/>
        </p:nvSpPr>
        <p:spPr>
          <a:xfrm>
            <a:off x="4844210" y="5635653"/>
            <a:ext cx="937403" cy="259869"/>
          </a:xfrm>
          <a:prstGeom prst="strip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50302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2260848"/>
            <a:ext cx="8229600" cy="1600200"/>
          </a:xfrm>
        </p:spPr>
        <p:txBody>
          <a:bodyPr/>
          <a:lstStyle/>
          <a:p>
            <a:r>
              <a:rPr lang="zh-TW" altLang="en-US" b="1" dirty="0" smtClean="0">
                <a:solidFill>
                  <a:srgbClr val="0000FF"/>
                </a:solidFill>
                <a:latin typeface="標楷體" panose="03000509000000000000" pitchFamily="65" charset="-120"/>
                <a:ea typeface="標楷體" panose="03000509000000000000" pitchFamily="65" charset="-120"/>
                <a:hlinkClick r:id="rId2" action="ppaction://hlinkfile"/>
              </a:rPr>
              <a:t>居家醫療案例小故事</a:t>
            </a:r>
            <a:r>
              <a:rPr lang="en-US" altLang="zh-TW" b="1" dirty="0" smtClean="0">
                <a:solidFill>
                  <a:srgbClr val="0000FF"/>
                </a:solidFill>
                <a:latin typeface="標楷體" panose="03000509000000000000" pitchFamily="65" charset="-120"/>
                <a:ea typeface="標楷體" panose="03000509000000000000" pitchFamily="65" charset="-120"/>
                <a:hlinkClick r:id="rId2" action="ppaction://hlinkfile"/>
              </a:rPr>
              <a:t/>
            </a:r>
            <a:br>
              <a:rPr lang="en-US" altLang="zh-TW" b="1" dirty="0" smtClean="0">
                <a:solidFill>
                  <a:srgbClr val="0000FF"/>
                </a:solidFill>
                <a:latin typeface="標楷體" panose="03000509000000000000" pitchFamily="65" charset="-120"/>
                <a:ea typeface="標楷體" panose="03000509000000000000" pitchFamily="65" charset="-120"/>
                <a:hlinkClick r:id="rId2" action="ppaction://hlinkfile"/>
              </a:rPr>
            </a:br>
            <a:r>
              <a:rPr lang="zh-TW" altLang="en-US" sz="2800" b="1" dirty="0" smtClean="0">
                <a:solidFill>
                  <a:srgbClr val="0000FF"/>
                </a:solidFill>
                <a:latin typeface="標楷體" panose="03000509000000000000" pitchFamily="65" charset="-120"/>
                <a:ea typeface="標楷體" panose="03000509000000000000" pitchFamily="65" charset="-120"/>
                <a:hlinkClick r:id="rId2" action="ppaction://hlinkfile"/>
              </a:rPr>
              <a:t>檔案來源：台北市立聯合醫院</a:t>
            </a:r>
            <a:endParaRPr lang="zh-TW" altLang="en-US" sz="2800" b="1"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0471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p:cNvSpPr>
            <a:spLocks noGrp="1"/>
          </p:cNvSpPr>
          <p:nvPr>
            <p:ph type="title"/>
          </p:nvPr>
        </p:nvSpPr>
        <p:spPr>
          <a:xfrm>
            <a:off x="323528" y="116633"/>
            <a:ext cx="8424936" cy="792088"/>
          </a:xfrm>
        </p:spPr>
        <p:txBody>
          <a:bodyPr/>
          <a:lstStyle/>
          <a:p>
            <a:r>
              <a:rPr lang="zh-TW" altLang="en-US" b="1" dirty="0" smtClean="0">
                <a:solidFill>
                  <a:srgbClr val="0000FF"/>
                </a:solidFill>
                <a:effectLst/>
                <a:latin typeface="標楷體" panose="03000509000000000000" pitchFamily="65" charset="-120"/>
                <a:ea typeface="標楷體" panose="03000509000000000000" pitchFamily="65" charset="-120"/>
              </a:rPr>
              <a:t>各類醫事人員每月訪視次上限</a:t>
            </a:r>
            <a:endParaRPr lang="zh-TW" altLang="en-US" b="1" dirty="0">
              <a:solidFill>
                <a:srgbClr val="0000FF"/>
              </a:solidFill>
              <a:effectLst/>
              <a:latin typeface="標楷體" panose="03000509000000000000" pitchFamily="65" charset="-120"/>
              <a:ea typeface="標楷體" panose="03000509000000000000" pitchFamily="65"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305715257"/>
              </p:ext>
            </p:extLst>
          </p:nvPr>
        </p:nvGraphicFramePr>
        <p:xfrm>
          <a:off x="179512" y="1196754"/>
          <a:ext cx="8856983" cy="4737917"/>
        </p:xfrm>
        <a:graphic>
          <a:graphicData uri="http://schemas.openxmlformats.org/drawingml/2006/table">
            <a:tbl>
              <a:tblPr firstRow="1" firstCol="1" bandRow="1">
                <a:tableStyleId>{F5AB1C69-6EDB-4FF4-983F-18BD219EF322}</a:tableStyleId>
              </a:tblPr>
              <a:tblGrid>
                <a:gridCol w="1944216"/>
                <a:gridCol w="1512168"/>
                <a:gridCol w="1656184"/>
                <a:gridCol w="1800200"/>
                <a:gridCol w="1944215"/>
              </a:tblGrid>
              <a:tr h="1093365">
                <a:tc>
                  <a:txBody>
                    <a:bodyPr/>
                    <a:lstStyle/>
                    <a:p>
                      <a:pPr algn="ctr">
                        <a:lnSpc>
                          <a:spcPts val="2800"/>
                        </a:lnSpc>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權值</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醫師</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護理人員</a:t>
                      </a:r>
                      <a:endParaRPr lang="zh-TW" sz="2000" b="1"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呼吸</a:t>
                      </a:r>
                      <a:r>
                        <a:rPr lang="zh-TW" sz="2000" kern="100" dirty="0" smtClean="0">
                          <a:solidFill>
                            <a:schemeClr val="tx1"/>
                          </a:solidFill>
                          <a:effectLst/>
                          <a:latin typeface="標楷體" panose="03000509000000000000" pitchFamily="65" charset="-120"/>
                          <a:ea typeface="標楷體" panose="03000509000000000000" pitchFamily="65" charset="-120"/>
                        </a:rPr>
                        <a:t>治療人員</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其他</a:t>
                      </a:r>
                      <a:r>
                        <a:rPr lang="zh-TW" sz="2000" kern="100" dirty="0" smtClean="0">
                          <a:solidFill>
                            <a:schemeClr val="tx1"/>
                          </a:solidFill>
                          <a:effectLst/>
                          <a:latin typeface="標楷體" panose="03000509000000000000" pitchFamily="65" charset="-120"/>
                          <a:ea typeface="標楷體" panose="03000509000000000000" pitchFamily="65" charset="-120"/>
                        </a:rPr>
                        <a:t>專業人員</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r>
              <a:tr h="911138">
                <a:tc>
                  <a:txBody>
                    <a:bodyPr/>
                    <a:lstStyle/>
                    <a:p>
                      <a:pPr algn="just">
                        <a:lnSpc>
                          <a:spcPts val="2800"/>
                        </a:lnSpc>
                        <a:spcAft>
                          <a:spcPts val="0"/>
                        </a:spcAft>
                      </a:pPr>
                      <a:r>
                        <a:rPr lang="zh-TW" sz="2000" kern="100">
                          <a:solidFill>
                            <a:schemeClr val="tx1"/>
                          </a:solidFill>
                          <a:effectLst/>
                          <a:latin typeface="標楷體" panose="03000509000000000000" pitchFamily="65" charset="-120"/>
                          <a:ea typeface="標楷體" panose="03000509000000000000" pitchFamily="65" charset="-120"/>
                        </a:rPr>
                        <a:t>居家醫療</a:t>
                      </a:r>
                      <a:endParaRPr lang="zh-TW" sz="2000" kern="10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rgbClr val="FF0000"/>
                          </a:solidFill>
                          <a:effectLst/>
                          <a:latin typeface="標楷體" panose="03000509000000000000" pitchFamily="65" charset="-120"/>
                          <a:ea typeface="標楷體" panose="03000509000000000000" pitchFamily="65" charset="-120"/>
                        </a:rPr>
                        <a:t>-</a:t>
                      </a:r>
                      <a:endParaRPr lang="zh-TW" sz="2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a:solidFill>
                            <a:schemeClr val="tx1"/>
                          </a:solidFill>
                          <a:effectLst/>
                          <a:latin typeface="標楷體" panose="03000509000000000000" pitchFamily="65" charset="-120"/>
                          <a:ea typeface="標楷體" panose="03000509000000000000" pitchFamily="65" charset="-120"/>
                        </a:rPr>
                        <a:t>-</a:t>
                      </a:r>
                      <a:endParaRPr lang="zh-TW" sz="2800" kern="10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r>
              <a:tr h="911138">
                <a:tc>
                  <a:txBody>
                    <a:bodyPr/>
                    <a:lstStyle/>
                    <a:p>
                      <a:pPr algn="just">
                        <a:lnSpc>
                          <a:spcPts val="2800"/>
                        </a:lnSpc>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重度居家醫療</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a:solidFill>
                            <a:schemeClr val="tx1"/>
                          </a:solidFill>
                          <a:effectLst/>
                          <a:latin typeface="標楷體" panose="03000509000000000000" pitchFamily="65" charset="-120"/>
                          <a:ea typeface="標楷體" panose="03000509000000000000" pitchFamily="65" charset="-120"/>
                        </a:rPr>
                        <a:t>1</a:t>
                      </a:r>
                      <a:endParaRPr lang="zh-TW" sz="2800" kern="10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rgbClr val="FF0000"/>
                          </a:solidFill>
                          <a:effectLst/>
                          <a:latin typeface="標楷體" panose="03000509000000000000" pitchFamily="65" charset="-120"/>
                          <a:ea typeface="標楷體" panose="03000509000000000000" pitchFamily="65" charset="-120"/>
                        </a:rPr>
                        <a:t>1</a:t>
                      </a:r>
                      <a:endParaRPr lang="zh-TW" sz="2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r>
              <a:tr h="911138">
                <a:tc>
                  <a:txBody>
                    <a:bodyPr/>
                    <a:lstStyle/>
                    <a:p>
                      <a:pPr algn="just">
                        <a:lnSpc>
                          <a:spcPts val="2800"/>
                        </a:lnSpc>
                        <a:spcAft>
                          <a:spcPts val="0"/>
                        </a:spcAft>
                      </a:pPr>
                      <a:r>
                        <a:rPr lang="zh-TW" sz="2000" kern="100">
                          <a:solidFill>
                            <a:schemeClr val="tx1"/>
                          </a:solidFill>
                          <a:effectLst/>
                          <a:latin typeface="標楷體" panose="03000509000000000000" pitchFamily="65" charset="-120"/>
                          <a:ea typeface="標楷體" panose="03000509000000000000" pitchFamily="65" charset="-120"/>
                        </a:rPr>
                        <a:t>安寧療護</a:t>
                      </a:r>
                      <a:endParaRPr lang="zh-TW" sz="2000" kern="10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a:solidFill>
                            <a:schemeClr val="tx1"/>
                          </a:solidFill>
                          <a:effectLst/>
                          <a:latin typeface="標楷體" panose="03000509000000000000" pitchFamily="65" charset="-120"/>
                          <a:ea typeface="標楷體" panose="03000509000000000000" pitchFamily="65" charset="-120"/>
                        </a:rPr>
                        <a:t>4</a:t>
                      </a:r>
                      <a:endParaRPr lang="zh-TW" sz="2800" kern="10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rgbClr val="FF0000"/>
                          </a:solidFill>
                          <a:effectLst/>
                          <a:latin typeface="標楷體" panose="03000509000000000000" pitchFamily="65" charset="-120"/>
                          <a:ea typeface="標楷體" panose="03000509000000000000" pitchFamily="65" charset="-120"/>
                        </a:rPr>
                        <a:t>2.2</a:t>
                      </a:r>
                      <a:endParaRPr lang="zh-TW" sz="2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r>
              <a:tr h="911138">
                <a:tc>
                  <a:txBody>
                    <a:bodyPr/>
                    <a:lstStyle/>
                    <a:p>
                      <a:pPr algn="just">
                        <a:lnSpc>
                          <a:spcPts val="2800"/>
                        </a:lnSpc>
                        <a:spcAft>
                          <a:spcPts val="0"/>
                        </a:spcAft>
                      </a:pPr>
                      <a:r>
                        <a:rPr lang="zh-TW" sz="2000" kern="100" dirty="0">
                          <a:solidFill>
                            <a:schemeClr val="tx1"/>
                          </a:solidFill>
                          <a:effectLst/>
                          <a:latin typeface="標楷體" panose="03000509000000000000" pitchFamily="65" charset="-120"/>
                          <a:ea typeface="標楷體" panose="03000509000000000000" pitchFamily="65" charset="-120"/>
                        </a:rPr>
                        <a:t>服務人次上限</a:t>
                      </a:r>
                      <a:endParaRPr lang="zh-TW" sz="20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180</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rgbClr val="FF0000"/>
                          </a:solidFill>
                          <a:effectLst/>
                          <a:latin typeface="標楷體" panose="03000509000000000000" pitchFamily="65" charset="-120"/>
                          <a:ea typeface="標楷體" panose="03000509000000000000" pitchFamily="65" charset="-120"/>
                        </a:rPr>
                        <a:t>100</a:t>
                      </a:r>
                      <a:endParaRPr lang="zh-TW" sz="28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60</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c>
                  <a:txBody>
                    <a:bodyPr/>
                    <a:lstStyle/>
                    <a:p>
                      <a:pPr algn="ctr">
                        <a:lnSpc>
                          <a:spcPts val="2800"/>
                        </a:lnSpc>
                        <a:spcAft>
                          <a:spcPts val="0"/>
                        </a:spcAft>
                      </a:pPr>
                      <a:r>
                        <a:rPr lang="en-US" sz="2800" kern="100" dirty="0">
                          <a:solidFill>
                            <a:schemeClr val="tx1"/>
                          </a:solidFill>
                          <a:effectLst/>
                          <a:latin typeface="標楷體" panose="03000509000000000000" pitchFamily="65" charset="-120"/>
                          <a:ea typeface="標楷體" panose="03000509000000000000" pitchFamily="65" charset="-120"/>
                        </a:rPr>
                        <a:t>45</a:t>
                      </a:r>
                      <a:endParaRPr lang="zh-TW" sz="280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68580" marR="68580" marT="0" marB="0" anchor="ctr"/>
                </a:tc>
              </a:tr>
            </a:tbl>
          </a:graphicData>
        </a:graphic>
      </p:graphicFrame>
      <p:sp>
        <p:nvSpPr>
          <p:cNvPr id="6" name="矩形 5"/>
          <p:cNvSpPr/>
          <p:nvPr/>
        </p:nvSpPr>
        <p:spPr>
          <a:xfrm>
            <a:off x="3635896" y="1213289"/>
            <a:ext cx="1656184" cy="47213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467544" y="5934670"/>
            <a:ext cx="8208912" cy="923330"/>
          </a:xfrm>
          <a:prstGeom prst="rect">
            <a:avLst/>
          </a:prstGeom>
        </p:spPr>
        <p:txBody>
          <a:bodyPr wrap="square" anchor="ctr">
            <a:spAutoFit/>
          </a:bodyPr>
          <a:lstStyle/>
          <a:p>
            <a:r>
              <a:rPr lang="zh-TW" altLang="en-US" b="1" dirty="0" smtClean="0">
                <a:latin typeface="+mj-ea"/>
                <a:ea typeface="+mj-ea"/>
              </a:rPr>
              <a:t>備註：</a:t>
            </a:r>
            <a:r>
              <a:rPr lang="zh-TW" altLang="en-US" b="1" dirty="0">
                <a:latin typeface="+mj-ea"/>
                <a:ea typeface="+mj-ea"/>
              </a:rPr>
              <a:t>甲醫師訪視居家照護階段個案</a:t>
            </a:r>
            <a:r>
              <a:rPr lang="en-US" altLang="zh-TW" b="1" dirty="0">
                <a:latin typeface="+mj-ea"/>
                <a:ea typeface="+mj-ea"/>
              </a:rPr>
              <a:t>70</a:t>
            </a:r>
            <a:r>
              <a:rPr lang="zh-TW" altLang="en-US" b="1" dirty="0">
                <a:latin typeface="+mj-ea"/>
                <a:ea typeface="+mj-ea"/>
              </a:rPr>
              <a:t>次、安寧療護階段個案</a:t>
            </a:r>
            <a:r>
              <a:rPr lang="en-US" altLang="zh-TW" b="1" dirty="0">
                <a:latin typeface="+mj-ea"/>
                <a:ea typeface="+mj-ea"/>
              </a:rPr>
              <a:t>3</a:t>
            </a:r>
            <a:r>
              <a:rPr lang="zh-TW" altLang="en-US" b="1" dirty="0">
                <a:latin typeface="+mj-ea"/>
                <a:ea typeface="+mj-ea"/>
              </a:rPr>
              <a:t>次，當月服務人次為</a:t>
            </a:r>
            <a:r>
              <a:rPr lang="en-US" altLang="zh-TW" b="1" dirty="0">
                <a:latin typeface="+mj-ea"/>
                <a:ea typeface="+mj-ea"/>
              </a:rPr>
              <a:t>82</a:t>
            </a:r>
            <a:r>
              <a:rPr lang="zh-TW" altLang="en-US" b="1" dirty="0">
                <a:latin typeface="+mj-ea"/>
                <a:ea typeface="+mj-ea"/>
              </a:rPr>
              <a:t>人次</a:t>
            </a:r>
            <a:r>
              <a:rPr lang="en-US" altLang="zh-TW" b="1" dirty="0">
                <a:latin typeface="+mj-ea"/>
                <a:ea typeface="+mj-ea"/>
              </a:rPr>
              <a:t>(70*1+3*4)</a:t>
            </a:r>
            <a:r>
              <a:rPr lang="zh-TW" altLang="en-US" b="1" dirty="0">
                <a:latin typeface="+mj-ea"/>
                <a:ea typeface="+mj-ea"/>
              </a:rPr>
              <a:t>；乙護理師訪視重度居家醫療個案</a:t>
            </a:r>
            <a:r>
              <a:rPr lang="en-US" altLang="zh-TW" b="1" dirty="0">
                <a:latin typeface="+mj-ea"/>
                <a:ea typeface="+mj-ea"/>
              </a:rPr>
              <a:t>60</a:t>
            </a:r>
            <a:r>
              <a:rPr lang="zh-TW" altLang="en-US" b="1" dirty="0">
                <a:latin typeface="+mj-ea"/>
                <a:ea typeface="+mj-ea"/>
              </a:rPr>
              <a:t>次，安寧療護階段個案</a:t>
            </a:r>
            <a:r>
              <a:rPr lang="en-US" altLang="zh-TW" b="1" dirty="0">
                <a:latin typeface="+mj-ea"/>
                <a:ea typeface="+mj-ea"/>
              </a:rPr>
              <a:t>10</a:t>
            </a:r>
            <a:r>
              <a:rPr lang="zh-TW" altLang="en-US" b="1" dirty="0">
                <a:latin typeface="+mj-ea"/>
                <a:ea typeface="+mj-ea"/>
              </a:rPr>
              <a:t>次，當月服務人次為</a:t>
            </a:r>
            <a:r>
              <a:rPr lang="en-US" altLang="zh-TW" b="1" dirty="0">
                <a:latin typeface="+mj-ea"/>
                <a:ea typeface="+mj-ea"/>
              </a:rPr>
              <a:t>82</a:t>
            </a:r>
            <a:r>
              <a:rPr lang="zh-TW" altLang="en-US" b="1" dirty="0">
                <a:latin typeface="+mj-ea"/>
                <a:ea typeface="+mj-ea"/>
              </a:rPr>
              <a:t>人次</a:t>
            </a:r>
            <a:r>
              <a:rPr lang="en-US" altLang="zh-TW" b="1" dirty="0">
                <a:latin typeface="+mj-ea"/>
                <a:ea typeface="+mj-ea"/>
              </a:rPr>
              <a:t>(60*1+10*2.2)</a:t>
            </a:r>
            <a:r>
              <a:rPr lang="zh-TW" altLang="en-US" b="1" dirty="0">
                <a:latin typeface="+mj-ea"/>
                <a:ea typeface="+mj-ea"/>
              </a:rPr>
              <a:t>。</a:t>
            </a:r>
          </a:p>
        </p:txBody>
      </p:sp>
    </p:spTree>
    <p:extLst>
      <p:ext uri="{BB962C8B-B14F-4D97-AF65-F5344CB8AC3E}">
        <p14:creationId xmlns:p14="http://schemas.microsoft.com/office/powerpoint/2010/main" val="2971186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normAutofit/>
          </a:bodyPr>
          <a:lstStyle/>
          <a:p>
            <a:endParaRPr lang="zh-TW" altLang="en-US" sz="5400" dirty="0">
              <a:solidFill>
                <a:srgbClr val="002060"/>
              </a:solidFill>
              <a:latin typeface="標楷體" panose="03000509000000000000" pitchFamily="65" charset="-120"/>
              <a:ea typeface="標楷體" panose="03000509000000000000" pitchFamily="65" charset="-120"/>
            </a:endParaRPr>
          </a:p>
        </p:txBody>
      </p:sp>
      <p:grpSp>
        <p:nvGrpSpPr>
          <p:cNvPr id="4" name="群組 3"/>
          <p:cNvGrpSpPr/>
          <p:nvPr/>
        </p:nvGrpSpPr>
        <p:grpSpPr>
          <a:xfrm>
            <a:off x="-36512" y="2277417"/>
            <a:ext cx="9144000" cy="2166630"/>
            <a:chOff x="0" y="2414498"/>
            <a:chExt cx="9144000" cy="2166630"/>
          </a:xfrm>
        </p:grpSpPr>
        <p:sp>
          <p:nvSpPr>
            <p:cNvPr id="5" name="圓角矩形 4"/>
            <p:cNvSpPr/>
            <p:nvPr/>
          </p:nvSpPr>
          <p:spPr>
            <a:xfrm>
              <a:off x="0" y="2414498"/>
              <a:ext cx="9144000" cy="2166629"/>
            </a:xfrm>
            <a:prstGeom prst="roundRect">
              <a:avLst/>
            </a:prstGeom>
            <a:solidFill>
              <a:srgbClr val="CCCCFF"/>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FFFFFF"/>
                </a:solidFill>
                <a:effectLst/>
                <a:uLnTx/>
                <a:uFillTx/>
                <a:latin typeface="Arial"/>
                <a:ea typeface="微軟正黑體"/>
                <a:cs typeface="+mn-cs"/>
              </a:endParaRPr>
            </a:p>
          </p:txBody>
        </p:sp>
        <p:sp>
          <p:nvSpPr>
            <p:cNvPr id="6" name="標題 1"/>
            <p:cNvSpPr txBox="1">
              <a:spLocks/>
            </p:cNvSpPr>
            <p:nvPr/>
          </p:nvSpPr>
          <p:spPr bwMode="auto">
            <a:xfrm>
              <a:off x="2132372" y="3141663"/>
              <a:ext cx="661609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defRPr/>
              </a:pPr>
              <a:endParaRPr lang="en-US" altLang="zh-TW" sz="5400" b="1" kern="0" dirty="0" smtClean="0">
                <a:solidFill>
                  <a:srgbClr val="0000FF"/>
                </a:solidFill>
                <a:latin typeface="微軟正黑體" pitchFamily="34" charset="-120"/>
                <a:ea typeface="微軟正黑體" pitchFamily="34" charset="-120"/>
                <a:cs typeface="Arial" pitchFamily="34" charset="0"/>
              </a:endParaRPr>
            </a:p>
          </p:txBody>
        </p:sp>
        <p:pic>
          <p:nvPicPr>
            <p:cNvPr id="7" name="Picture 6" descr="高清艳丽郁金香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0" y="2414498"/>
              <a:ext cx="2277608" cy="2166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8" name="矩形 7"/>
          <p:cNvSpPr/>
          <p:nvPr/>
        </p:nvSpPr>
        <p:spPr>
          <a:xfrm>
            <a:off x="3059832" y="2852936"/>
            <a:ext cx="4134465" cy="769441"/>
          </a:xfrm>
          <a:prstGeom prst="rect">
            <a:avLst/>
          </a:prstGeom>
        </p:spPr>
        <p:txBody>
          <a:bodyPr wrap="none">
            <a:spAutoFit/>
          </a:bodyPr>
          <a:lstStyle/>
          <a:p>
            <a:r>
              <a:rPr lang="zh-TW" altLang="en-US" sz="4400" b="1" dirty="0">
                <a:solidFill>
                  <a:srgbClr val="0000FF"/>
                </a:solidFill>
                <a:latin typeface="標楷體" panose="03000509000000000000" pitchFamily="65" charset="-120"/>
                <a:ea typeface="標楷體" panose="03000509000000000000" pitchFamily="65" charset="-120"/>
              </a:rPr>
              <a:t>失智據點小花絮</a:t>
            </a:r>
          </a:p>
        </p:txBody>
      </p:sp>
    </p:spTree>
    <p:extLst>
      <p:ext uri="{BB962C8B-B14F-4D97-AF65-F5344CB8AC3E}">
        <p14:creationId xmlns:p14="http://schemas.microsoft.com/office/powerpoint/2010/main" val="210705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bwMode="auto">
          <a:xfrm>
            <a:off x="1697599" y="4888813"/>
            <a:ext cx="6101964" cy="836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3600" i="1">
                <a:solidFill>
                  <a:srgbClr val="0070C0"/>
                </a:solidFill>
                <a:latin typeface="標楷體" panose="03000509000000000000" pitchFamily="65" charset="-120"/>
                <a:ea typeface="標楷體" panose="03000509000000000000" pitchFamily="65" charset="-120"/>
                <a:cs typeface="+mj-cs"/>
              </a:defRPr>
            </a:lvl1pPr>
            <a:lvl2pPr algn="ctr" rtl="0" eaLnBrk="1" fontAlgn="base" hangingPunct="1">
              <a:spcBef>
                <a:spcPct val="0"/>
              </a:spcBef>
              <a:spcAft>
                <a:spcPct val="0"/>
              </a:spcAft>
              <a:defRPr kumimoji="1" sz="4400">
                <a:solidFill>
                  <a:schemeClr val="tx2"/>
                </a:solidFill>
                <a:latin typeface="Times New Roman" pitchFamily="18" charset="0"/>
                <a:ea typeface="新細明體" charset="-120"/>
              </a:defRPr>
            </a:lvl2pPr>
            <a:lvl3pPr algn="ctr" rtl="0" eaLnBrk="1" fontAlgn="base" hangingPunct="1">
              <a:spcBef>
                <a:spcPct val="0"/>
              </a:spcBef>
              <a:spcAft>
                <a:spcPct val="0"/>
              </a:spcAft>
              <a:defRPr kumimoji="1" sz="4400">
                <a:solidFill>
                  <a:schemeClr val="tx2"/>
                </a:solidFill>
                <a:latin typeface="Times New Roman" pitchFamily="18" charset="0"/>
                <a:ea typeface="新細明體" charset="-120"/>
              </a:defRPr>
            </a:lvl3pPr>
            <a:lvl4pPr algn="ctr" rtl="0" eaLnBrk="1" fontAlgn="base" hangingPunct="1">
              <a:spcBef>
                <a:spcPct val="0"/>
              </a:spcBef>
              <a:spcAft>
                <a:spcPct val="0"/>
              </a:spcAft>
              <a:defRPr kumimoji="1" sz="4400">
                <a:solidFill>
                  <a:schemeClr val="tx2"/>
                </a:solidFill>
                <a:latin typeface="Times New Roman" pitchFamily="18" charset="0"/>
                <a:ea typeface="新細明體" charset="-120"/>
              </a:defRPr>
            </a:lvl4pPr>
            <a:lvl5pPr algn="ctr" rtl="0" eaLnBrk="1" fontAlgn="base" hangingPunct="1">
              <a:spcBef>
                <a:spcPct val="0"/>
              </a:spcBef>
              <a:spcAft>
                <a:spcPct val="0"/>
              </a:spcAft>
              <a:defRPr kumimoji="1" sz="4400">
                <a:solidFill>
                  <a:schemeClr val="tx2"/>
                </a:solidFill>
                <a:latin typeface="Times New Roman" pitchFamily="18" charset="0"/>
                <a:ea typeface="新細明體" charset="-120"/>
              </a:defRPr>
            </a:lvl5pPr>
            <a:lvl6pPr marL="457200" algn="ctr" rtl="0" eaLnBrk="1" fontAlgn="base" hangingPunct="1">
              <a:spcBef>
                <a:spcPct val="0"/>
              </a:spcBef>
              <a:spcAft>
                <a:spcPct val="0"/>
              </a:spcAft>
              <a:defRPr kumimoji="1" sz="4400">
                <a:solidFill>
                  <a:schemeClr val="tx2"/>
                </a:solidFill>
                <a:latin typeface="Times New Roman" pitchFamily="18" charset="0"/>
                <a:ea typeface="新細明體" charset="-120"/>
              </a:defRPr>
            </a:lvl6pPr>
            <a:lvl7pPr marL="914400" algn="ctr" rtl="0" eaLnBrk="1" fontAlgn="base" hangingPunct="1">
              <a:spcBef>
                <a:spcPct val="0"/>
              </a:spcBef>
              <a:spcAft>
                <a:spcPct val="0"/>
              </a:spcAft>
              <a:defRPr kumimoji="1" sz="4400">
                <a:solidFill>
                  <a:schemeClr val="tx2"/>
                </a:solidFill>
                <a:latin typeface="Times New Roman" pitchFamily="18" charset="0"/>
                <a:ea typeface="新細明體" charset="-120"/>
              </a:defRPr>
            </a:lvl7pPr>
            <a:lvl8pPr marL="1371600" algn="ctr" rtl="0" eaLnBrk="1" fontAlgn="base" hangingPunct="1">
              <a:spcBef>
                <a:spcPct val="0"/>
              </a:spcBef>
              <a:spcAft>
                <a:spcPct val="0"/>
              </a:spcAft>
              <a:defRPr kumimoji="1" sz="4400">
                <a:solidFill>
                  <a:schemeClr val="tx2"/>
                </a:solidFill>
                <a:latin typeface="Times New Roman" pitchFamily="18" charset="0"/>
                <a:ea typeface="新細明體" charset="-120"/>
              </a:defRPr>
            </a:lvl8pPr>
            <a:lvl9pPr marL="1828800" algn="ctr" rtl="0" eaLnBrk="1" fontAlgn="base" hangingPunct="1">
              <a:spcBef>
                <a:spcPct val="0"/>
              </a:spcBef>
              <a:spcAft>
                <a:spcPct val="0"/>
              </a:spcAft>
              <a:defRPr kumimoji="1" sz="4400">
                <a:solidFill>
                  <a:schemeClr val="tx2"/>
                </a:solidFill>
                <a:latin typeface="Times New Roman" pitchFamily="18" charset="0"/>
                <a:ea typeface="新細明體" charset="-120"/>
              </a:defRPr>
            </a:lvl9pPr>
          </a:lstStyle>
          <a:p>
            <a:r>
              <a:rPr lang="zh-TW" altLang="en-US" sz="2800" i="0" kern="0" dirty="0" smtClean="0">
                <a:solidFill>
                  <a:schemeClr val="tx1"/>
                </a:solidFill>
              </a:rPr>
              <a:t>學堂相見歡</a:t>
            </a:r>
            <a:r>
              <a:rPr lang="en-US" altLang="zh-TW" sz="2800" i="0" kern="0" dirty="0" smtClean="0">
                <a:solidFill>
                  <a:schemeClr val="tx1"/>
                </a:solidFill>
              </a:rPr>
              <a:t>!</a:t>
            </a:r>
            <a:r>
              <a:rPr lang="zh-TW" altLang="en-US" sz="2800" i="0" kern="0" dirty="0" smtClean="0">
                <a:solidFill>
                  <a:schemeClr val="tx1"/>
                </a:solidFill>
              </a:rPr>
              <a:t>讓我先來做一下自我介紹</a:t>
            </a:r>
            <a:r>
              <a:rPr lang="en-US" altLang="zh-TW" sz="2800" i="0" kern="0" dirty="0">
                <a:solidFill>
                  <a:schemeClr val="tx1"/>
                </a:solidFill>
              </a:rPr>
              <a:t>!</a:t>
            </a:r>
            <a:endParaRPr lang="zh-TW" altLang="en-US" sz="2800" i="0" kern="0" dirty="0">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198" y="1483491"/>
            <a:ext cx="3402434" cy="311923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標題 1"/>
          <p:cNvSpPr>
            <a:spLocks noGrp="1"/>
          </p:cNvSpPr>
          <p:nvPr>
            <p:ph type="title"/>
          </p:nvPr>
        </p:nvSpPr>
        <p:spPr>
          <a:xfrm>
            <a:off x="755576" y="260649"/>
            <a:ext cx="7772400" cy="917413"/>
          </a:xfrm>
        </p:spPr>
        <p:txBody>
          <a:bodyPr/>
          <a:lstStyle/>
          <a:p>
            <a:r>
              <a:rPr lang="zh-TW" altLang="en-US" dirty="0" smtClean="0">
                <a:solidFill>
                  <a:srgbClr val="0000FF"/>
                </a:solidFill>
                <a:latin typeface="標楷體" panose="03000509000000000000" pitchFamily="65" charset="-120"/>
                <a:ea typeface="標楷體" panose="03000509000000000000" pitchFamily="65" charset="-120"/>
              </a:rPr>
              <a:t>  </a:t>
            </a:r>
            <a:r>
              <a:rPr lang="zh-TW" altLang="en-US" b="1" dirty="0" smtClean="0">
                <a:solidFill>
                  <a:srgbClr val="0000FF"/>
                </a:solidFill>
                <a:latin typeface="標楷體" panose="03000509000000000000" pitchFamily="65" charset="-120"/>
                <a:ea typeface="標楷體" panose="03000509000000000000" pitchFamily="65" charset="-120"/>
              </a:rPr>
              <a:t>陽光學堂  開課囉</a:t>
            </a:r>
            <a:r>
              <a:rPr lang="en-US" altLang="zh-TW" b="1" dirty="0" smtClean="0">
                <a:solidFill>
                  <a:srgbClr val="0000FF"/>
                </a:solidFill>
                <a:latin typeface="標楷體" panose="03000509000000000000" pitchFamily="65" charset="-120"/>
                <a:ea typeface="標楷體" panose="03000509000000000000" pitchFamily="65" charset="-120"/>
              </a:rPr>
              <a:t>!</a:t>
            </a:r>
            <a:endParaRPr lang="zh-TW" altLang="en-US" b="1" dirty="0">
              <a:solidFill>
                <a:srgbClr val="0000FF"/>
              </a:solidFill>
              <a:latin typeface="標楷體" panose="03000509000000000000" pitchFamily="65" charset="-120"/>
              <a:ea typeface="標楷體" panose="03000509000000000000" pitchFamily="65" charset="-120"/>
            </a:endParaRPr>
          </a:p>
        </p:txBody>
      </p:sp>
      <p:sp>
        <p:nvSpPr>
          <p:cNvPr id="2" name="頁尾版面配置區 1"/>
          <p:cNvSpPr>
            <a:spLocks noGrp="1"/>
          </p:cNvSpPr>
          <p:nvPr>
            <p:ph type="ftr" sz="quarter" idx="11"/>
          </p:nvPr>
        </p:nvSpPr>
        <p:spPr/>
        <p:txBody>
          <a:bodyPr/>
          <a:lstStyle/>
          <a:p>
            <a:endParaRPr lang="zh-TW" altLang="en-US"/>
          </a:p>
        </p:txBody>
      </p:sp>
      <p:sp>
        <p:nvSpPr>
          <p:cNvPr id="3" name="投影片編號版面配置區 2"/>
          <p:cNvSpPr>
            <a:spLocks noGrp="1"/>
          </p:cNvSpPr>
          <p:nvPr>
            <p:ph type="sldNum" sz="quarter" idx="12"/>
          </p:nvPr>
        </p:nvSpPr>
        <p:spPr/>
        <p:txBody>
          <a:bodyPr/>
          <a:lstStyle/>
          <a:p>
            <a:fld id="{D3DFE30C-795E-4DBE-8773-1F4E360EF10D}" type="slidenum">
              <a:rPr lang="zh-TW" altLang="en-US" smtClean="0"/>
              <a:t>22</a:t>
            </a:fld>
            <a:endParaRPr lang="zh-TW" altLang="en-US"/>
          </a:p>
        </p:txBody>
      </p:sp>
    </p:spTree>
    <p:extLst>
      <p:ext uri="{BB962C8B-B14F-4D97-AF65-F5344CB8AC3E}">
        <p14:creationId xmlns:p14="http://schemas.microsoft.com/office/powerpoint/2010/main" val="3736220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182306" y="3468887"/>
            <a:ext cx="1261884" cy="523220"/>
          </a:xfrm>
          <a:prstGeom prst="rect">
            <a:avLst/>
          </a:prstGeom>
        </p:spPr>
        <p:txBody>
          <a:bodyPr wrap="none">
            <a:spAutoFit/>
          </a:bodyPr>
          <a:lstStyle/>
          <a:p>
            <a:pPr lvl="0"/>
            <a:r>
              <a:rPr lang="zh-TW" altLang="en-US" sz="2800" b="1" dirty="0">
                <a:latin typeface="標楷體" panose="03000509000000000000" pitchFamily="65" charset="-120"/>
                <a:ea typeface="標楷體" panose="03000509000000000000" pitchFamily="65" charset="-120"/>
              </a:rPr>
              <a:t>接待區</a:t>
            </a:r>
          </a:p>
        </p:txBody>
      </p:sp>
      <p:sp>
        <p:nvSpPr>
          <p:cNvPr id="5" name="矩形 4"/>
          <p:cNvSpPr/>
          <p:nvPr/>
        </p:nvSpPr>
        <p:spPr>
          <a:xfrm>
            <a:off x="7089881" y="6360810"/>
            <a:ext cx="1980029" cy="523220"/>
          </a:xfrm>
          <a:prstGeom prst="rect">
            <a:avLst/>
          </a:prstGeom>
        </p:spPr>
        <p:txBody>
          <a:bodyPr wrap="none">
            <a:spAutoFit/>
          </a:bodyPr>
          <a:lstStyle/>
          <a:p>
            <a:pPr lvl="0"/>
            <a:r>
              <a:rPr lang="zh-TW" altLang="zh-TW" sz="2800" b="1" dirty="0">
                <a:latin typeface="標楷體" panose="03000509000000000000" pitchFamily="65" charset="-120"/>
                <a:ea typeface="標楷體" panose="03000509000000000000" pitchFamily="65" charset="-120"/>
              </a:rPr>
              <a:t>靈巧智能區</a:t>
            </a:r>
            <a:endParaRPr lang="zh-TW" altLang="en-US" sz="2800" b="1" dirty="0">
              <a:latin typeface="標楷體" panose="03000509000000000000" pitchFamily="65" charset="-120"/>
              <a:ea typeface="標楷體" panose="03000509000000000000" pitchFamily="65" charset="-120"/>
            </a:endParaRPr>
          </a:p>
        </p:txBody>
      </p:sp>
      <p:sp>
        <p:nvSpPr>
          <p:cNvPr id="7" name="矩形 6"/>
          <p:cNvSpPr/>
          <p:nvPr/>
        </p:nvSpPr>
        <p:spPr>
          <a:xfrm>
            <a:off x="611560" y="6288000"/>
            <a:ext cx="1980029" cy="523220"/>
          </a:xfrm>
          <a:prstGeom prst="rect">
            <a:avLst/>
          </a:prstGeom>
        </p:spPr>
        <p:txBody>
          <a:bodyPr wrap="none">
            <a:spAutoFit/>
          </a:bodyPr>
          <a:lstStyle/>
          <a:p>
            <a:pPr lvl="0"/>
            <a:r>
              <a:rPr lang="zh-TW" altLang="zh-TW" sz="2800" b="1" dirty="0">
                <a:solidFill>
                  <a:srgbClr val="FF0000"/>
                </a:solidFill>
                <a:latin typeface="標楷體" panose="03000509000000000000" pitchFamily="65" charset="-120"/>
                <a:ea typeface="標楷體" panose="03000509000000000000" pitchFamily="65" charset="-120"/>
              </a:rPr>
              <a:t>強健體能區</a:t>
            </a:r>
            <a:endParaRPr lang="zh-TW" altLang="en-US" sz="2800" b="1" dirty="0">
              <a:solidFill>
                <a:srgbClr val="FF0000"/>
              </a:solidFill>
              <a:latin typeface="標楷體" panose="03000509000000000000" pitchFamily="65" charset="-120"/>
              <a:ea typeface="標楷體" panose="03000509000000000000" pitchFamily="65" charset="-120"/>
            </a:endParaRPr>
          </a:p>
        </p:txBody>
      </p:sp>
      <p:sp>
        <p:nvSpPr>
          <p:cNvPr id="8" name="矩形 7"/>
          <p:cNvSpPr/>
          <p:nvPr/>
        </p:nvSpPr>
        <p:spPr>
          <a:xfrm>
            <a:off x="6828679" y="3551509"/>
            <a:ext cx="1980029" cy="523220"/>
          </a:xfrm>
          <a:prstGeom prst="rect">
            <a:avLst/>
          </a:prstGeom>
        </p:spPr>
        <p:txBody>
          <a:bodyPr wrap="none">
            <a:spAutoFit/>
          </a:bodyPr>
          <a:lstStyle/>
          <a:p>
            <a:pPr lvl="0"/>
            <a:r>
              <a:rPr lang="zh-TW" altLang="zh-TW" sz="2800" b="1" dirty="0">
                <a:latin typeface="標楷體" panose="03000509000000000000" pitchFamily="65" charset="-120"/>
                <a:ea typeface="標楷體" panose="03000509000000000000" pitchFamily="65" charset="-120"/>
              </a:rPr>
              <a:t>舒心樂能區</a:t>
            </a:r>
            <a:endParaRPr lang="zh-TW" altLang="en-US" sz="2800" b="1" dirty="0">
              <a:latin typeface="標楷體" panose="03000509000000000000" pitchFamily="65" charset="-120"/>
              <a:ea typeface="標楷體" panose="03000509000000000000" pitchFamily="65" charset="-120"/>
            </a:endParaRPr>
          </a:p>
        </p:txBody>
      </p:sp>
      <p:sp>
        <p:nvSpPr>
          <p:cNvPr id="11" name="矩形 10"/>
          <p:cNvSpPr/>
          <p:nvPr/>
        </p:nvSpPr>
        <p:spPr>
          <a:xfrm>
            <a:off x="3635896" y="6334780"/>
            <a:ext cx="1980029" cy="523220"/>
          </a:xfrm>
          <a:prstGeom prst="rect">
            <a:avLst/>
          </a:prstGeom>
        </p:spPr>
        <p:txBody>
          <a:bodyPr wrap="none">
            <a:spAutoFit/>
          </a:bodyPr>
          <a:lstStyle/>
          <a:p>
            <a:pPr lvl="0"/>
            <a:r>
              <a:rPr lang="zh-TW" altLang="en-US" sz="2800" b="1" dirty="0" smtClean="0">
                <a:latin typeface="標楷體" panose="03000509000000000000" pitchFamily="65" charset="-120"/>
                <a:ea typeface="標楷體" panose="03000509000000000000" pitchFamily="65" charset="-120"/>
              </a:rPr>
              <a:t>健康樂活</a:t>
            </a:r>
            <a:r>
              <a:rPr lang="zh-TW" altLang="zh-TW" sz="2800" b="1" dirty="0" smtClean="0">
                <a:latin typeface="標楷體" panose="03000509000000000000" pitchFamily="65" charset="-120"/>
                <a:ea typeface="標楷體" panose="03000509000000000000" pitchFamily="65" charset="-120"/>
              </a:rPr>
              <a:t>區</a:t>
            </a:r>
            <a:endParaRPr lang="zh-TW" altLang="en-US" sz="2800" b="1" dirty="0">
              <a:latin typeface="標楷體" panose="03000509000000000000" pitchFamily="65" charset="-120"/>
              <a:ea typeface="標楷體" panose="03000509000000000000" pitchFamily="65" charset="-120"/>
            </a:endParaRPr>
          </a:p>
        </p:txBody>
      </p:sp>
      <p:sp>
        <p:nvSpPr>
          <p:cNvPr id="15" name="標題 1"/>
          <p:cNvSpPr>
            <a:spLocks noGrp="1"/>
          </p:cNvSpPr>
          <p:nvPr>
            <p:ph type="title"/>
          </p:nvPr>
        </p:nvSpPr>
        <p:spPr>
          <a:xfrm>
            <a:off x="755576" y="260649"/>
            <a:ext cx="7772400" cy="917413"/>
          </a:xfrm>
        </p:spPr>
        <p:txBody>
          <a:bodyPr/>
          <a:lstStyle/>
          <a:p>
            <a:r>
              <a:rPr lang="zh-TW" altLang="en-US" b="1" i="0" dirty="0" smtClean="0">
                <a:solidFill>
                  <a:srgbClr val="0000FF"/>
                </a:solidFill>
                <a:latin typeface="標楷體" panose="03000509000000000000" pitchFamily="65" charset="-120"/>
                <a:ea typeface="標楷體" panose="03000509000000000000" pitchFamily="65" charset="-120"/>
              </a:rPr>
              <a:t>學堂環境設置</a:t>
            </a:r>
            <a:endParaRPr lang="zh-TW" altLang="en-US" b="1" i="0" dirty="0">
              <a:solidFill>
                <a:srgbClr val="0000FF"/>
              </a:solidFill>
              <a:latin typeface="標楷體" panose="03000509000000000000" pitchFamily="65" charset="-120"/>
              <a:ea typeface="標楷體" panose="03000509000000000000" pitchFamily="65" charset="-12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752" y="1300767"/>
            <a:ext cx="2638106" cy="221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52137" y="1253325"/>
            <a:ext cx="2638106" cy="221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矩形 17"/>
          <p:cNvSpPr/>
          <p:nvPr/>
        </p:nvSpPr>
        <p:spPr>
          <a:xfrm>
            <a:off x="4244788" y="3586628"/>
            <a:ext cx="1620957" cy="523220"/>
          </a:xfrm>
          <a:prstGeom prst="rect">
            <a:avLst/>
          </a:prstGeom>
        </p:spPr>
        <p:txBody>
          <a:bodyPr wrap="none">
            <a:spAutoFit/>
          </a:bodyPr>
          <a:lstStyle/>
          <a:p>
            <a:pPr lvl="0"/>
            <a:r>
              <a:rPr lang="zh-TW" altLang="en-US" sz="2800" b="1" dirty="0" smtClean="0">
                <a:latin typeface="標楷體" panose="03000509000000000000" pitchFamily="65" charset="-120"/>
                <a:ea typeface="標楷體" panose="03000509000000000000" pitchFamily="65" charset="-120"/>
              </a:rPr>
              <a:t>諮詢櫃台</a:t>
            </a:r>
            <a:endParaRPr lang="zh-TW" altLang="en-US" sz="2800" b="1" dirty="0">
              <a:latin typeface="標楷體" panose="03000509000000000000" pitchFamily="65" charset="-120"/>
              <a:ea typeface="標楷體" panose="03000509000000000000" pitchFamily="65" charset="-120"/>
            </a:endParaRPr>
          </a:p>
        </p:txBody>
      </p:sp>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159" y="1306670"/>
            <a:ext cx="2638106" cy="221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6159" y="4074730"/>
            <a:ext cx="2640750" cy="22116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9493" y="4074730"/>
            <a:ext cx="2640750" cy="22155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752" y="3982122"/>
            <a:ext cx="2651522" cy="21955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投影片編號版面配置區 8"/>
          <p:cNvSpPr>
            <a:spLocks noGrp="1"/>
          </p:cNvSpPr>
          <p:nvPr>
            <p:ph type="sldNum" sz="quarter" idx="12"/>
          </p:nvPr>
        </p:nvSpPr>
        <p:spPr/>
        <p:txBody>
          <a:bodyPr/>
          <a:lstStyle/>
          <a:p>
            <a:fld id="{D3DFE30C-795E-4DBE-8773-1F4E360EF10D}" type="slidenum">
              <a:rPr lang="zh-TW" altLang="en-US" smtClean="0"/>
              <a:t>23</a:t>
            </a:fld>
            <a:endParaRPr lang="zh-TW" altLang="en-US"/>
          </a:p>
        </p:txBody>
      </p:sp>
    </p:spTree>
    <p:extLst>
      <p:ext uri="{BB962C8B-B14F-4D97-AF65-F5344CB8AC3E}">
        <p14:creationId xmlns:p14="http://schemas.microsoft.com/office/powerpoint/2010/main" val="15446862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96752"/>
          </a:xfrm>
        </p:spPr>
        <p:txBody>
          <a:bodyPr/>
          <a:lstStyle/>
          <a:p>
            <a:r>
              <a:rPr lang="zh-TW" altLang="en-US" b="1" i="0" dirty="0">
                <a:solidFill>
                  <a:srgbClr val="0000FF"/>
                </a:solidFill>
                <a:latin typeface="標楷體" panose="03000509000000000000" pitchFamily="65" charset="-120"/>
                <a:ea typeface="標楷體" panose="03000509000000000000" pitchFamily="65" charset="-120"/>
              </a:rPr>
              <a:t>服務模式</a:t>
            </a:r>
          </a:p>
        </p:txBody>
      </p:sp>
      <p:sp>
        <p:nvSpPr>
          <p:cNvPr id="3" name="內容版面配置區 2"/>
          <p:cNvSpPr>
            <a:spLocks noGrp="1"/>
          </p:cNvSpPr>
          <p:nvPr>
            <p:ph idx="1"/>
          </p:nvPr>
        </p:nvSpPr>
        <p:spPr>
          <a:xfrm>
            <a:off x="581712" y="1618456"/>
            <a:ext cx="8198460" cy="4114800"/>
          </a:xfrm>
        </p:spPr>
        <p:txBody>
          <a:bodyPr>
            <a:noAutofit/>
          </a:bodyPr>
          <a:lstStyle/>
          <a:p>
            <a:pPr lvl="0"/>
            <a:r>
              <a:rPr lang="zh-TW" altLang="zh-TW" b="1" dirty="0" smtClean="0">
                <a:solidFill>
                  <a:srgbClr val="0000FF"/>
                </a:solidFill>
                <a:latin typeface="標楷體" panose="03000509000000000000" pitchFamily="65" charset="-120"/>
                <a:ea typeface="標楷體" panose="03000509000000000000" pitchFamily="65" charset="-120"/>
              </a:rPr>
              <a:t>服務</a:t>
            </a:r>
            <a:r>
              <a:rPr lang="zh-TW" altLang="zh-TW" b="1" dirty="0">
                <a:solidFill>
                  <a:srgbClr val="0000FF"/>
                </a:solidFill>
                <a:latin typeface="標楷體" panose="03000509000000000000" pitchFamily="65" charset="-120"/>
                <a:ea typeface="標楷體" panose="03000509000000000000" pitchFamily="65" charset="-120"/>
              </a:rPr>
              <a:t>對象：</a:t>
            </a:r>
          </a:p>
          <a:p>
            <a:pPr marL="809625" lvl="0" indent="-449263">
              <a:buFont typeface="+mj-lt"/>
              <a:buAutoNum type="arabicPeriod"/>
            </a:pPr>
            <a:r>
              <a:rPr lang="zh-TW" altLang="zh-TW" b="1" dirty="0">
                <a:solidFill>
                  <a:srgbClr val="0000FF"/>
                </a:solidFill>
                <a:latin typeface="標楷體" panose="03000509000000000000" pitchFamily="65" charset="-120"/>
                <a:ea typeface="標楷體" panose="03000509000000000000" pitchFamily="65" charset="-120"/>
              </a:rPr>
              <a:t>疑似失智症者：經相關評估工具（</a:t>
            </a:r>
            <a:r>
              <a:rPr lang="zh-TW" altLang="zh-TW" b="1" dirty="0" smtClean="0">
                <a:solidFill>
                  <a:srgbClr val="0000FF"/>
                </a:solidFill>
                <a:latin typeface="標楷體" panose="03000509000000000000" pitchFamily="65" charset="-120"/>
                <a:ea typeface="標楷體" panose="03000509000000000000" pitchFamily="65" charset="-120"/>
              </a:rPr>
              <a:t>如</a:t>
            </a:r>
            <a:r>
              <a:rPr lang="en-US" altLang="zh-TW" b="1" dirty="0" smtClean="0">
                <a:solidFill>
                  <a:srgbClr val="0000FF"/>
                </a:solidFill>
                <a:latin typeface="標楷體" panose="03000509000000000000" pitchFamily="65" charset="-120"/>
                <a:ea typeface="標楷體" panose="03000509000000000000" pitchFamily="65" charset="-120"/>
              </a:rPr>
              <a:t>AD8</a:t>
            </a:r>
            <a:r>
              <a:rPr lang="zh-TW" altLang="zh-TW" b="1" dirty="0">
                <a:solidFill>
                  <a:srgbClr val="0000FF"/>
                </a:solidFill>
                <a:latin typeface="標楷體" panose="03000509000000000000" pitchFamily="65" charset="-120"/>
                <a:ea typeface="標楷體" panose="03000509000000000000" pitchFamily="65" charset="-120"/>
              </a:rPr>
              <a:t>或</a:t>
            </a:r>
            <a:r>
              <a:rPr lang="en-US" altLang="zh-TW" b="1" dirty="0">
                <a:solidFill>
                  <a:srgbClr val="0000FF"/>
                </a:solidFill>
                <a:latin typeface="標楷體" panose="03000509000000000000" pitchFamily="65" charset="-120"/>
                <a:ea typeface="標楷體" panose="03000509000000000000" pitchFamily="65" charset="-120"/>
              </a:rPr>
              <a:t>SPMPQ</a:t>
            </a:r>
            <a:r>
              <a:rPr lang="zh-TW" altLang="zh-TW" b="1" dirty="0">
                <a:solidFill>
                  <a:srgbClr val="0000FF"/>
                </a:solidFill>
                <a:latin typeface="標楷體" panose="03000509000000000000" pitchFamily="65" charset="-120"/>
                <a:ea typeface="標楷體" panose="03000509000000000000" pitchFamily="65" charset="-120"/>
              </a:rPr>
              <a:t>等）評估為疑似失智症惟尚未確診</a:t>
            </a:r>
            <a:r>
              <a:rPr lang="zh-TW" altLang="zh-TW" b="1" dirty="0" smtClean="0">
                <a:solidFill>
                  <a:srgbClr val="0000FF"/>
                </a:solidFill>
                <a:latin typeface="標楷體" panose="03000509000000000000" pitchFamily="65" charset="-120"/>
                <a:ea typeface="標楷體" panose="03000509000000000000" pitchFamily="65" charset="-120"/>
              </a:rPr>
              <a:t>者</a:t>
            </a:r>
            <a:endParaRPr lang="en-US" altLang="zh-TW" b="1" dirty="0" smtClean="0">
              <a:solidFill>
                <a:srgbClr val="0000FF"/>
              </a:solidFill>
              <a:latin typeface="標楷體" panose="03000509000000000000" pitchFamily="65" charset="-120"/>
              <a:ea typeface="標楷體" panose="03000509000000000000" pitchFamily="65" charset="-120"/>
            </a:endParaRPr>
          </a:p>
          <a:p>
            <a:pPr marL="809625" lvl="0" indent="-449263">
              <a:buFont typeface="+mj-lt"/>
              <a:buAutoNum type="arabicPeriod"/>
            </a:pPr>
            <a:r>
              <a:rPr lang="zh-TW" altLang="zh-TW" b="1" dirty="0" smtClean="0">
                <a:solidFill>
                  <a:srgbClr val="0000FF"/>
                </a:solidFill>
                <a:latin typeface="標楷體" panose="03000509000000000000" pitchFamily="65" charset="-120"/>
                <a:ea typeface="標楷體" panose="03000509000000000000" pitchFamily="65" charset="-120"/>
              </a:rPr>
              <a:t>經</a:t>
            </a:r>
            <a:r>
              <a:rPr lang="zh-TW" altLang="zh-TW" b="1" dirty="0">
                <a:solidFill>
                  <a:srgbClr val="0000FF"/>
                </a:solidFill>
                <a:latin typeface="標楷體" panose="03000509000000000000" pitchFamily="65" charset="-120"/>
                <a:ea typeface="標楷體" panose="03000509000000000000" pitchFamily="65" charset="-120"/>
              </a:rPr>
              <a:t>診斷並載明臨床失智症評量表</a:t>
            </a:r>
            <a:r>
              <a:rPr lang="en-US" altLang="zh-TW" b="1" dirty="0">
                <a:solidFill>
                  <a:srgbClr val="0000FF"/>
                </a:solidFill>
                <a:latin typeface="標楷體" panose="03000509000000000000" pitchFamily="65" charset="-120"/>
                <a:ea typeface="標楷體" panose="03000509000000000000" pitchFamily="65" charset="-120"/>
              </a:rPr>
              <a:t>(CDR)</a:t>
            </a:r>
            <a:r>
              <a:rPr lang="zh-TW" altLang="zh-TW" b="1" dirty="0">
                <a:solidFill>
                  <a:srgbClr val="0000FF"/>
                </a:solidFill>
                <a:latin typeface="標楷體" panose="03000509000000000000" pitchFamily="65" charset="-120"/>
                <a:ea typeface="標楷體" panose="03000509000000000000" pitchFamily="65" charset="-120"/>
              </a:rPr>
              <a:t>值≧</a:t>
            </a:r>
            <a:r>
              <a:rPr lang="en-US" altLang="zh-TW" b="1" dirty="0">
                <a:solidFill>
                  <a:srgbClr val="0000FF"/>
                </a:solidFill>
                <a:latin typeface="標楷體" panose="03000509000000000000" pitchFamily="65" charset="-120"/>
                <a:ea typeface="標楷體" panose="03000509000000000000" pitchFamily="65" charset="-120"/>
              </a:rPr>
              <a:t>0.5</a:t>
            </a:r>
            <a:r>
              <a:rPr lang="zh-TW" altLang="zh-TW" b="1" dirty="0">
                <a:solidFill>
                  <a:srgbClr val="0000FF"/>
                </a:solidFill>
                <a:latin typeface="標楷體" panose="03000509000000000000" pitchFamily="65" charset="-120"/>
                <a:ea typeface="標楷體" panose="03000509000000000000" pitchFamily="65" charset="-120"/>
              </a:rPr>
              <a:t>分之極輕、輕度或中、重度失</a:t>
            </a:r>
            <a:r>
              <a:rPr lang="zh-TW" altLang="zh-TW" b="1" dirty="0" smtClean="0">
                <a:solidFill>
                  <a:srgbClr val="0000FF"/>
                </a:solidFill>
                <a:latin typeface="標楷體" panose="03000509000000000000" pitchFamily="65" charset="-120"/>
                <a:ea typeface="標楷體" panose="03000509000000000000" pitchFamily="65" charset="-120"/>
              </a:rPr>
              <a:t>智</a:t>
            </a:r>
            <a:endParaRPr lang="en-US" altLang="zh-TW" b="1" dirty="0">
              <a:solidFill>
                <a:srgbClr val="0000FF"/>
              </a:solidFill>
              <a:latin typeface="標楷體" panose="03000509000000000000" pitchFamily="65" charset="-120"/>
              <a:ea typeface="標楷體" panose="03000509000000000000" pitchFamily="65" charset="-120"/>
            </a:endParaRPr>
          </a:p>
          <a:p>
            <a:pPr marL="809625" lvl="0" indent="-449263">
              <a:buFont typeface="+mj-lt"/>
              <a:buAutoNum type="arabicPeriod"/>
            </a:pPr>
            <a:r>
              <a:rPr lang="zh-TW" altLang="zh-TW" b="1" dirty="0" smtClean="0">
                <a:solidFill>
                  <a:srgbClr val="0000FF"/>
                </a:solidFill>
                <a:latin typeface="標楷體" panose="03000509000000000000" pitchFamily="65" charset="-120"/>
                <a:ea typeface="標楷體" panose="03000509000000000000" pitchFamily="65" charset="-120"/>
              </a:rPr>
              <a:t>經</a:t>
            </a:r>
            <a:r>
              <a:rPr lang="zh-TW" altLang="zh-TW" b="1" dirty="0">
                <a:solidFill>
                  <a:srgbClr val="0000FF"/>
                </a:solidFill>
                <a:latin typeface="標楷體" panose="03000509000000000000" pitchFamily="65" charset="-120"/>
                <a:ea typeface="標楷體" panose="03000509000000000000" pitchFamily="65" charset="-120"/>
              </a:rPr>
              <a:t>長期照顧管理中心轉介之</a:t>
            </a:r>
            <a:r>
              <a:rPr lang="zh-TW" altLang="zh-TW" b="1" dirty="0" smtClean="0">
                <a:solidFill>
                  <a:srgbClr val="0000FF"/>
                </a:solidFill>
                <a:latin typeface="標楷體" panose="03000509000000000000" pitchFamily="65" charset="-120"/>
                <a:ea typeface="標楷體" panose="03000509000000000000" pitchFamily="65" charset="-120"/>
              </a:rPr>
              <a:t>個案</a:t>
            </a:r>
            <a:endParaRPr lang="zh-TW" altLang="zh-TW" b="1" dirty="0">
              <a:solidFill>
                <a:srgbClr val="0000FF"/>
              </a:solidFill>
              <a:latin typeface="標楷體" panose="03000509000000000000" pitchFamily="65" charset="-120"/>
              <a:ea typeface="標楷體" panose="03000509000000000000" pitchFamily="65" charset="-120"/>
            </a:endParaRPr>
          </a:p>
          <a:p>
            <a:pPr lvl="0"/>
            <a:r>
              <a:rPr lang="zh-TW" altLang="zh-TW" b="1" dirty="0">
                <a:solidFill>
                  <a:srgbClr val="0000FF"/>
                </a:solidFill>
                <a:latin typeface="標楷體" panose="03000509000000000000" pitchFamily="65" charset="-120"/>
                <a:ea typeface="標楷體" panose="03000509000000000000" pitchFamily="65" charset="-120"/>
              </a:rPr>
              <a:t>服務區域：以設籍新北市板橋區之失智者及家庭照顧者為</a:t>
            </a:r>
            <a:r>
              <a:rPr lang="zh-TW" altLang="zh-TW" b="1" dirty="0" smtClean="0">
                <a:solidFill>
                  <a:srgbClr val="0000FF"/>
                </a:solidFill>
                <a:latin typeface="標楷體" panose="03000509000000000000" pitchFamily="65" charset="-120"/>
                <a:ea typeface="標楷體" panose="03000509000000000000" pitchFamily="65" charset="-120"/>
              </a:rPr>
              <a:t>優先</a:t>
            </a:r>
            <a:endParaRPr lang="zh-TW" altLang="zh-TW" b="1" dirty="0">
              <a:solidFill>
                <a:srgbClr val="0000FF"/>
              </a:solidFill>
              <a:latin typeface="標楷體" panose="03000509000000000000" pitchFamily="65" charset="-120"/>
              <a:ea typeface="標楷體" panose="03000509000000000000" pitchFamily="65" charset="-120"/>
            </a:endParaRPr>
          </a:p>
          <a:p>
            <a:pPr lvl="0"/>
            <a:r>
              <a:rPr lang="zh-TW" altLang="zh-TW" b="1" dirty="0">
                <a:solidFill>
                  <a:srgbClr val="0000FF"/>
                </a:solidFill>
                <a:latin typeface="標楷體" panose="03000509000000000000" pitchFamily="65" charset="-120"/>
                <a:ea typeface="標楷體" panose="03000509000000000000" pitchFamily="65" charset="-120"/>
              </a:rPr>
              <a:t>服務人數：每項服務人數為≧</a:t>
            </a:r>
            <a:r>
              <a:rPr lang="en-US" altLang="zh-TW" b="1" dirty="0">
                <a:solidFill>
                  <a:srgbClr val="0000FF"/>
                </a:solidFill>
                <a:latin typeface="標楷體" panose="03000509000000000000" pitchFamily="65" charset="-120"/>
                <a:ea typeface="標楷體" panose="03000509000000000000" pitchFamily="65" charset="-120"/>
              </a:rPr>
              <a:t>20</a:t>
            </a:r>
            <a:r>
              <a:rPr lang="zh-TW" altLang="zh-TW" b="1" dirty="0" smtClean="0">
                <a:solidFill>
                  <a:srgbClr val="0000FF"/>
                </a:solidFill>
                <a:latin typeface="標楷體" panose="03000509000000000000" pitchFamily="65" charset="-120"/>
                <a:ea typeface="標楷體" panose="03000509000000000000" pitchFamily="65" charset="-120"/>
              </a:rPr>
              <a:t>人</a:t>
            </a:r>
            <a:endParaRPr lang="zh-TW" altLang="zh-TW" b="1" dirty="0">
              <a:solidFill>
                <a:srgbClr val="0000FF"/>
              </a:solidFill>
              <a:latin typeface="標楷體" panose="03000509000000000000" pitchFamily="65" charset="-120"/>
              <a:ea typeface="標楷體" panose="03000509000000000000" pitchFamily="65" charset="-120"/>
            </a:endParaRPr>
          </a:p>
          <a:p>
            <a:pPr lvl="0"/>
            <a:r>
              <a:rPr lang="zh-TW" altLang="zh-TW" b="1" dirty="0">
                <a:solidFill>
                  <a:srgbClr val="0000FF"/>
                </a:solidFill>
                <a:latin typeface="標楷體" panose="03000509000000000000" pitchFamily="65" charset="-120"/>
                <a:ea typeface="標楷體" panose="03000509000000000000" pitchFamily="65" charset="-120"/>
              </a:rPr>
              <a:t>服務時間：週一至週五，上午</a:t>
            </a:r>
            <a:r>
              <a:rPr lang="en-US" altLang="zh-TW" b="1" dirty="0">
                <a:solidFill>
                  <a:srgbClr val="0000FF"/>
                </a:solidFill>
                <a:latin typeface="標楷體" panose="03000509000000000000" pitchFamily="65" charset="-120"/>
                <a:ea typeface="標楷體" panose="03000509000000000000" pitchFamily="65" charset="-120"/>
              </a:rPr>
              <a:t>8-12</a:t>
            </a:r>
            <a:r>
              <a:rPr lang="zh-TW" altLang="zh-TW" b="1" dirty="0">
                <a:solidFill>
                  <a:srgbClr val="0000FF"/>
                </a:solidFill>
                <a:latin typeface="標楷體" panose="03000509000000000000" pitchFamily="65" charset="-120"/>
                <a:ea typeface="標楷體" panose="03000509000000000000" pitchFamily="65" charset="-120"/>
              </a:rPr>
              <a:t>時，下午</a:t>
            </a:r>
            <a:r>
              <a:rPr lang="en-US" altLang="zh-TW" b="1" dirty="0">
                <a:solidFill>
                  <a:srgbClr val="0000FF"/>
                </a:solidFill>
                <a:latin typeface="標楷體" panose="03000509000000000000" pitchFamily="65" charset="-120"/>
                <a:ea typeface="標楷體" panose="03000509000000000000" pitchFamily="65" charset="-120"/>
              </a:rPr>
              <a:t>13-17</a:t>
            </a:r>
            <a:r>
              <a:rPr lang="zh-TW" altLang="zh-TW" b="1" dirty="0">
                <a:solidFill>
                  <a:srgbClr val="0000FF"/>
                </a:solidFill>
                <a:latin typeface="標楷體" panose="03000509000000000000" pitchFamily="65" charset="-120"/>
                <a:ea typeface="標楷體" panose="03000509000000000000" pitchFamily="65" charset="-120"/>
              </a:rPr>
              <a:t>時（國定例假日除外</a:t>
            </a:r>
            <a:r>
              <a:rPr lang="zh-TW" altLang="zh-TW" b="1" dirty="0" smtClean="0">
                <a:solidFill>
                  <a:srgbClr val="0000FF"/>
                </a:solidFill>
                <a:latin typeface="標楷體" panose="03000509000000000000" pitchFamily="65" charset="-120"/>
                <a:ea typeface="標楷體" panose="03000509000000000000" pitchFamily="65" charset="-120"/>
              </a:rPr>
              <a:t>）</a:t>
            </a:r>
            <a:endParaRPr lang="zh-TW" altLang="zh-TW" b="1" dirty="0">
              <a:solidFill>
                <a:srgbClr val="0000FF"/>
              </a:solidFill>
              <a:latin typeface="標楷體" panose="03000509000000000000" pitchFamily="65" charset="-120"/>
              <a:ea typeface="標楷體" panose="03000509000000000000" pitchFamily="65" charset="-120"/>
            </a:endParaRPr>
          </a:p>
          <a:p>
            <a:endParaRPr lang="zh-TW" altLang="zh-TW" b="1" dirty="0">
              <a:solidFill>
                <a:srgbClr val="0000FF"/>
              </a:solidFill>
              <a:latin typeface="標楷體" panose="03000509000000000000" pitchFamily="65" charset="-120"/>
              <a:ea typeface="標楷體" panose="03000509000000000000" pitchFamily="65" charset="-120"/>
            </a:endParaRPr>
          </a:p>
          <a:p>
            <a:endParaRPr lang="zh-TW" altLang="en-US" b="1" dirty="0">
              <a:solidFill>
                <a:srgbClr val="0000FF"/>
              </a:solidFill>
              <a:latin typeface="標楷體" panose="03000509000000000000" pitchFamily="65" charset="-120"/>
              <a:ea typeface="標楷體" panose="03000509000000000000" pitchFamily="65" charset="-120"/>
            </a:endParaRPr>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3DFE30C-795E-4DBE-8773-1F4E360EF10D}" type="slidenum">
              <a:rPr lang="zh-TW" altLang="en-US" smtClean="0"/>
              <a:t>24</a:t>
            </a:fld>
            <a:endParaRPr lang="zh-TW" altLang="en-US"/>
          </a:p>
        </p:txBody>
      </p:sp>
    </p:spTree>
    <p:extLst>
      <p:ext uri="{BB962C8B-B14F-4D97-AF65-F5344CB8AC3E}">
        <p14:creationId xmlns:p14="http://schemas.microsoft.com/office/powerpoint/2010/main" val="3112516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36258" y="-171400"/>
            <a:ext cx="7772400" cy="917413"/>
          </a:xfrm>
        </p:spPr>
        <p:txBody>
          <a:bodyPr/>
          <a:lstStyle/>
          <a:p>
            <a:r>
              <a:rPr lang="zh-TW" altLang="en-US" b="1" i="0" dirty="0" smtClean="0">
                <a:solidFill>
                  <a:srgbClr val="0000FF"/>
                </a:solidFill>
                <a:latin typeface="標楷體" panose="03000509000000000000" pitchFamily="65" charset="-120"/>
                <a:ea typeface="標楷體" panose="03000509000000000000" pitchFamily="65" charset="-120"/>
              </a:rPr>
              <a:t>服務項目</a:t>
            </a:r>
            <a:endParaRPr lang="zh-TW" altLang="en-US" b="1" i="0" dirty="0">
              <a:solidFill>
                <a:srgbClr val="0000FF"/>
              </a:solidFill>
              <a:latin typeface="標楷體" panose="03000509000000000000" pitchFamily="65" charset="-120"/>
              <a:ea typeface="標楷體" panose="03000509000000000000" pitchFamily="65"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833636318"/>
              </p:ext>
            </p:extLst>
          </p:nvPr>
        </p:nvGraphicFramePr>
        <p:xfrm>
          <a:off x="382771" y="740530"/>
          <a:ext cx="8436935" cy="6029755"/>
        </p:xfrm>
        <a:graphic>
          <a:graphicData uri="http://schemas.openxmlformats.org/drawingml/2006/table">
            <a:tbl>
              <a:tblPr firstRow="1" firstCol="1" bandRow="1">
                <a:tableStyleId>{BC89EF96-8CEA-46FF-86C4-4CE0E7609802}</a:tableStyleId>
              </a:tblPr>
              <a:tblGrid>
                <a:gridCol w="2935478"/>
                <a:gridCol w="5501457"/>
              </a:tblGrid>
              <a:tr h="302653">
                <a:tc>
                  <a:txBody>
                    <a:bodyPr/>
                    <a:lstStyle/>
                    <a:p>
                      <a:pPr algn="ctr">
                        <a:lnSpc>
                          <a:spcPts val="3200"/>
                        </a:lnSpc>
                        <a:spcAft>
                          <a:spcPts val="0"/>
                        </a:spcAft>
                      </a:pPr>
                      <a:r>
                        <a:rPr lang="zh-TW" sz="2000" kern="100" dirty="0" smtClean="0">
                          <a:effectLst/>
                          <a:latin typeface="標楷體" panose="03000509000000000000" pitchFamily="65" charset="-120"/>
                          <a:ea typeface="標楷體" panose="03000509000000000000" pitchFamily="65" charset="-120"/>
                        </a:rPr>
                        <a:t>名稱</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algn="ctr">
                        <a:lnSpc>
                          <a:spcPts val="3200"/>
                        </a:lnSpc>
                        <a:spcAft>
                          <a:spcPts val="0"/>
                        </a:spcAft>
                      </a:pPr>
                      <a:r>
                        <a:rPr lang="zh-TW" altLang="en-US" sz="2000" kern="100" dirty="0" smtClean="0">
                          <a:effectLst/>
                          <a:latin typeface="標楷體" panose="03000509000000000000" pitchFamily="65" charset="-120"/>
                          <a:ea typeface="標楷體" panose="03000509000000000000" pitchFamily="65" charset="-120"/>
                        </a:rPr>
                        <a:t>服務</a:t>
                      </a:r>
                      <a:r>
                        <a:rPr lang="zh-TW" sz="2000" kern="100" dirty="0" smtClean="0">
                          <a:effectLst/>
                          <a:latin typeface="標楷體" panose="03000509000000000000" pitchFamily="65" charset="-120"/>
                          <a:ea typeface="標楷體" panose="03000509000000000000" pitchFamily="65" charset="-120"/>
                        </a:rPr>
                        <a:t>內容</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1187153">
                <a:tc>
                  <a:txBody>
                    <a:bodyPr/>
                    <a:lstStyle/>
                    <a:p>
                      <a:pPr algn="ctr">
                        <a:lnSpc>
                          <a:spcPts val="3200"/>
                        </a:lnSpc>
                        <a:spcAft>
                          <a:spcPts val="0"/>
                        </a:spcAft>
                      </a:pPr>
                      <a:r>
                        <a:rPr lang="zh-TW" sz="2000" kern="100" dirty="0">
                          <a:effectLst/>
                          <a:latin typeface="標楷體" panose="03000509000000000000" pitchFamily="65" charset="-120"/>
                          <a:ea typeface="標楷體" panose="03000509000000000000" pitchFamily="65" charset="-120"/>
                        </a:rPr>
                        <a:t>認知促進、緩和功能課程</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marL="0" lvl="0" indent="0" algn="l">
                        <a:lnSpc>
                          <a:spcPts val="3200"/>
                        </a:lnSpc>
                        <a:spcAft>
                          <a:spcPts val="0"/>
                        </a:spcAft>
                        <a:buFont typeface="+mj-lt"/>
                        <a:buNone/>
                      </a:pPr>
                      <a:r>
                        <a:rPr lang="zh-TW" sz="2000" kern="100" dirty="0">
                          <a:effectLst/>
                          <a:latin typeface="標楷體" panose="03000509000000000000" pitchFamily="65" charset="-120"/>
                          <a:ea typeface="標楷體" panose="03000509000000000000" pitchFamily="65" charset="-120"/>
                        </a:rPr>
                        <a:t>懷舊</a:t>
                      </a:r>
                      <a:r>
                        <a:rPr lang="zh-TW" sz="2000" kern="100" dirty="0" smtClean="0">
                          <a:effectLst/>
                          <a:latin typeface="標楷體" panose="03000509000000000000" pitchFamily="65" charset="-120"/>
                          <a:ea typeface="標楷體" panose="03000509000000000000" pitchFamily="65" charset="-120"/>
                        </a:rPr>
                        <a:t>團體</a:t>
                      </a:r>
                      <a:r>
                        <a:rPr lang="zh-TW" altLang="en-US" sz="2000" kern="100" dirty="0" smtClean="0">
                          <a:effectLst/>
                          <a:latin typeface="標楷體" panose="03000509000000000000" pitchFamily="65" charset="-120"/>
                          <a:ea typeface="標楷體" panose="03000509000000000000" pitchFamily="65" charset="-120"/>
                        </a:rPr>
                        <a:t>、</a:t>
                      </a:r>
                      <a:r>
                        <a:rPr lang="zh-TW" sz="2000" kern="100" dirty="0" smtClean="0">
                          <a:effectLst/>
                          <a:latin typeface="標楷體" panose="03000509000000000000" pitchFamily="65" charset="-120"/>
                          <a:ea typeface="標楷體" panose="03000509000000000000" pitchFamily="65" charset="-120"/>
                        </a:rPr>
                        <a:t>音樂</a:t>
                      </a:r>
                      <a:r>
                        <a:rPr lang="zh-TW" sz="2000" kern="100" dirty="0">
                          <a:effectLst/>
                          <a:latin typeface="標楷體" panose="03000509000000000000" pitchFamily="65" charset="-120"/>
                          <a:ea typeface="標楷體" panose="03000509000000000000" pitchFamily="65" charset="-120"/>
                        </a:rPr>
                        <a:t>治療</a:t>
                      </a:r>
                      <a:r>
                        <a:rPr lang="zh-TW" sz="2000" kern="100" dirty="0" smtClean="0">
                          <a:effectLst/>
                          <a:latin typeface="標楷體" panose="03000509000000000000" pitchFamily="65" charset="-120"/>
                          <a:ea typeface="標楷體" panose="03000509000000000000" pitchFamily="65" charset="-120"/>
                        </a:rPr>
                        <a:t>團體</a:t>
                      </a:r>
                      <a:r>
                        <a:rPr lang="zh-TW" altLang="en-US" sz="2000" kern="100" dirty="0" smtClean="0">
                          <a:effectLst/>
                          <a:latin typeface="標楷體" panose="03000509000000000000" pitchFamily="65" charset="-120"/>
                          <a:ea typeface="標楷體" panose="03000509000000000000" pitchFamily="65" charset="-120"/>
                        </a:rPr>
                        <a:t>、</a:t>
                      </a:r>
                      <a:r>
                        <a:rPr lang="zh-TW" sz="2000" kern="100" dirty="0" smtClean="0">
                          <a:effectLst/>
                          <a:latin typeface="標楷體" panose="03000509000000000000" pitchFamily="65" charset="-120"/>
                          <a:ea typeface="標楷體" panose="03000509000000000000" pitchFamily="65" charset="-120"/>
                        </a:rPr>
                        <a:t>感官</a:t>
                      </a:r>
                      <a:r>
                        <a:rPr lang="zh-TW" sz="2000" kern="100" dirty="0">
                          <a:effectLst/>
                          <a:latin typeface="標楷體" panose="03000509000000000000" pitchFamily="65" charset="-120"/>
                          <a:ea typeface="標楷體" panose="03000509000000000000" pitchFamily="65" charset="-120"/>
                        </a:rPr>
                        <a:t>刺激</a:t>
                      </a:r>
                      <a:r>
                        <a:rPr lang="zh-TW" sz="2000" kern="100" dirty="0" smtClean="0">
                          <a:effectLst/>
                          <a:latin typeface="標楷體" panose="03000509000000000000" pitchFamily="65" charset="-120"/>
                          <a:ea typeface="標楷體" panose="03000509000000000000" pitchFamily="65" charset="-120"/>
                        </a:rPr>
                        <a:t>團體</a:t>
                      </a:r>
                      <a:r>
                        <a:rPr lang="zh-TW" altLang="en-US" sz="2000" kern="100" dirty="0" smtClean="0">
                          <a:effectLst/>
                          <a:latin typeface="標楷體" panose="03000509000000000000" pitchFamily="65" charset="-120"/>
                          <a:ea typeface="標楷體" panose="03000509000000000000" pitchFamily="65" charset="-120"/>
                        </a:rPr>
                        <a:t>、</a:t>
                      </a:r>
                      <a:r>
                        <a:rPr lang="zh-TW" sz="2000" kern="100" dirty="0" smtClean="0">
                          <a:effectLst/>
                          <a:latin typeface="標楷體" panose="03000509000000000000" pitchFamily="65" charset="-120"/>
                          <a:ea typeface="標楷體" panose="03000509000000000000" pitchFamily="65" charset="-120"/>
                        </a:rPr>
                        <a:t>大腦體操</a:t>
                      </a:r>
                      <a:r>
                        <a:rPr lang="zh-TW" altLang="zh-TW" sz="2000" kern="100" dirty="0" smtClean="0">
                          <a:effectLst/>
                          <a:latin typeface="標楷體" panose="03000509000000000000" pitchFamily="65" charset="-120"/>
                          <a:ea typeface="標楷體" panose="03000509000000000000" pitchFamily="65" charset="-120"/>
                        </a:rPr>
                        <a:t>（</a:t>
                      </a:r>
                      <a:r>
                        <a:rPr lang="zh-TW" altLang="en-US" sz="2000" kern="100" dirty="0" smtClean="0">
                          <a:effectLst/>
                          <a:latin typeface="標楷體" panose="03000509000000000000" pitchFamily="65" charset="-120"/>
                          <a:ea typeface="標楷體" panose="03000509000000000000" pitchFamily="65" charset="-120"/>
                        </a:rPr>
                        <a:t>桌遊</a:t>
                      </a:r>
                      <a:r>
                        <a:rPr lang="zh-TW" altLang="zh-TW" sz="2000" kern="100" dirty="0" smtClean="0">
                          <a:effectLst/>
                          <a:latin typeface="標楷體" panose="03000509000000000000" pitchFamily="65" charset="-120"/>
                          <a:ea typeface="標楷體" panose="03000509000000000000" pitchFamily="65" charset="-120"/>
                        </a:rPr>
                        <a:t>）</a:t>
                      </a:r>
                      <a:r>
                        <a:rPr lang="zh-TW" altLang="en-US" sz="2000" kern="100" dirty="0" smtClean="0">
                          <a:effectLst/>
                          <a:latin typeface="標楷體" panose="03000509000000000000" pitchFamily="65" charset="-120"/>
                          <a:ea typeface="標楷體" panose="03000509000000000000" pitchFamily="65" charset="-120"/>
                        </a:rPr>
                        <a:t>、</a:t>
                      </a:r>
                      <a:r>
                        <a:rPr lang="zh-TW" sz="2000" kern="100" dirty="0" smtClean="0">
                          <a:effectLst/>
                          <a:latin typeface="標楷體" panose="03000509000000000000" pitchFamily="65" charset="-120"/>
                          <a:ea typeface="標楷體" panose="03000509000000000000" pitchFamily="65" charset="-120"/>
                        </a:rPr>
                        <a:t>園藝</a:t>
                      </a:r>
                      <a:r>
                        <a:rPr lang="zh-TW" sz="2000" kern="100" dirty="0">
                          <a:effectLst/>
                          <a:latin typeface="標楷體" panose="03000509000000000000" pitchFamily="65" charset="-120"/>
                          <a:ea typeface="標楷體" panose="03000509000000000000" pitchFamily="65" charset="-120"/>
                        </a:rPr>
                        <a:t>治療（魚菜共生</a:t>
                      </a:r>
                      <a:r>
                        <a:rPr lang="zh-TW" sz="2000" kern="100" dirty="0" smtClean="0">
                          <a:effectLst/>
                          <a:latin typeface="標楷體" panose="03000509000000000000" pitchFamily="65" charset="-120"/>
                          <a:ea typeface="標楷體" panose="03000509000000000000" pitchFamily="65" charset="-120"/>
                        </a:rPr>
                        <a:t>）</a:t>
                      </a:r>
                      <a:r>
                        <a:rPr lang="zh-TW" altLang="en-US" sz="2000" kern="100" dirty="0" smtClean="0">
                          <a:effectLst/>
                          <a:latin typeface="標楷體" panose="03000509000000000000" pitchFamily="65" charset="-120"/>
                          <a:ea typeface="標楷體" panose="03000509000000000000" pitchFamily="65" charset="-120"/>
                        </a:rPr>
                        <a:t>、</a:t>
                      </a:r>
                      <a:r>
                        <a:rPr lang="zh-TW" altLang="zh-TW" sz="2000" kern="1200" dirty="0" smtClean="0">
                          <a:effectLst/>
                          <a:latin typeface="標楷體" panose="03000509000000000000" pitchFamily="65" charset="-120"/>
                          <a:ea typeface="標楷體" panose="03000509000000000000" pitchFamily="65" charset="-120"/>
                        </a:rPr>
                        <a:t>藝術創作</a:t>
                      </a:r>
                      <a:r>
                        <a:rPr lang="zh-TW" altLang="en-US" sz="2000" kern="100" dirty="0" smtClean="0">
                          <a:effectLst/>
                          <a:latin typeface="標楷體" panose="03000509000000000000" pitchFamily="65" charset="-120"/>
                          <a:ea typeface="標楷體" panose="03000509000000000000" pitchFamily="65" charset="-120"/>
                        </a:rPr>
                        <a:t>、身體律動、烹飪團體</a:t>
                      </a:r>
                      <a:r>
                        <a:rPr lang="en-US" altLang="zh-TW" sz="2000" kern="100" dirty="0" smtClean="0">
                          <a:effectLst/>
                          <a:latin typeface="標楷體" panose="03000509000000000000" pitchFamily="65" charset="-120"/>
                          <a:ea typeface="標楷體" panose="03000509000000000000" pitchFamily="65" charset="-120"/>
                        </a:rPr>
                        <a:t>…</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tc>
              </a:tr>
              <a:tr h="833845">
                <a:tc>
                  <a:txBody>
                    <a:bodyPr/>
                    <a:lstStyle/>
                    <a:p>
                      <a:pPr marL="0" marR="0" indent="0" algn="ctr" defTabSz="914400" rtl="0" eaLnBrk="1" fontAlgn="auto" latinLnBrk="0" hangingPunct="1">
                        <a:lnSpc>
                          <a:spcPts val="3200"/>
                        </a:lnSpc>
                        <a:spcBef>
                          <a:spcPts val="0"/>
                        </a:spcBef>
                        <a:spcAft>
                          <a:spcPts val="0"/>
                        </a:spcAft>
                        <a:buClrTx/>
                        <a:buSzTx/>
                        <a:buFontTx/>
                        <a:buNone/>
                        <a:tabLst/>
                        <a:defRPr/>
                      </a:pPr>
                      <a:r>
                        <a:rPr lang="zh-TW" altLang="zh-TW" sz="2000" kern="100" dirty="0" smtClean="0">
                          <a:effectLst/>
                          <a:latin typeface="標楷體" panose="03000509000000000000" pitchFamily="65" charset="-120"/>
                          <a:ea typeface="標楷體" panose="03000509000000000000" pitchFamily="65" charset="-120"/>
                        </a:rPr>
                        <a:t>家屬支持團體</a:t>
                      </a:r>
                      <a:r>
                        <a:rPr lang="en-US" altLang="zh-TW" sz="2000" kern="100" dirty="0" smtClean="0">
                          <a:effectLst/>
                          <a:latin typeface="標楷體" panose="03000509000000000000" pitchFamily="65" charset="-120"/>
                          <a:ea typeface="標楷體" panose="03000509000000000000" pitchFamily="65" charset="-120"/>
                        </a:rPr>
                        <a:t>/</a:t>
                      </a:r>
                      <a:r>
                        <a:rPr lang="zh-TW" altLang="en-US" sz="2000" kern="100" dirty="0" smtClean="0">
                          <a:effectLst/>
                          <a:latin typeface="標楷體" panose="03000509000000000000" pitchFamily="65" charset="-120"/>
                          <a:ea typeface="標楷體" panose="03000509000000000000" pitchFamily="65" charset="-120"/>
                        </a:rPr>
                        <a:t>舒壓課程</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zh-TW" altLang="zh-TW" sz="2000" kern="1200" dirty="0" smtClean="0">
                          <a:effectLst/>
                          <a:latin typeface="標楷體" panose="03000509000000000000" pitchFamily="65" charset="-120"/>
                          <a:ea typeface="標楷體" panose="03000509000000000000" pitchFamily="65" charset="-120"/>
                        </a:rPr>
                        <a:t>照護心路歷程分享</a:t>
                      </a:r>
                      <a:r>
                        <a:rPr lang="zh-TW" altLang="en-US" sz="2000" kern="100" dirty="0" smtClean="0">
                          <a:effectLst/>
                          <a:latin typeface="標楷體" panose="03000509000000000000" pitchFamily="65" charset="-120"/>
                          <a:ea typeface="標楷體" panose="03000509000000000000" pitchFamily="65" charset="-120"/>
                        </a:rPr>
                        <a:t>、</a:t>
                      </a:r>
                      <a:r>
                        <a:rPr lang="zh-TW" altLang="zh-TW" sz="2000" kern="1200" dirty="0" smtClean="0">
                          <a:effectLst/>
                          <a:latin typeface="標楷體" panose="03000509000000000000" pitchFamily="65" charset="-120"/>
                          <a:ea typeface="標楷體" panose="03000509000000000000" pitchFamily="65" charset="-120"/>
                        </a:rPr>
                        <a:t>烘焙點心</a:t>
                      </a:r>
                      <a:r>
                        <a:rPr lang="en-US" altLang="zh-TW" sz="2000" kern="1200" dirty="0" smtClean="0">
                          <a:effectLst/>
                          <a:latin typeface="標楷體" panose="03000509000000000000" pitchFamily="65" charset="-120"/>
                          <a:ea typeface="標楷體" panose="03000509000000000000" pitchFamily="65" charset="-120"/>
                        </a:rPr>
                        <a:t>DIY</a:t>
                      </a:r>
                      <a:r>
                        <a:rPr lang="zh-TW" altLang="en-US" sz="2000" kern="100" dirty="0" smtClean="0">
                          <a:effectLst/>
                          <a:latin typeface="標楷體" panose="03000509000000000000" pitchFamily="65" charset="-120"/>
                          <a:ea typeface="標楷體" panose="03000509000000000000" pitchFamily="65" charset="-120"/>
                        </a:rPr>
                        <a:t>、芳香療法、慢性病自我管理課程</a:t>
                      </a:r>
                      <a:r>
                        <a:rPr lang="en-US" altLang="zh-TW" sz="2000" kern="100" dirty="0" smtClean="0">
                          <a:effectLst/>
                          <a:latin typeface="標楷體" panose="03000509000000000000" pitchFamily="65" charset="-120"/>
                          <a:ea typeface="標楷體" panose="03000509000000000000" pitchFamily="65" charset="-120"/>
                        </a:rPr>
                        <a:t>…</a:t>
                      </a:r>
                      <a:endParaRPr lang="zh-TW" altLang="zh-TW" sz="2000" b="0" kern="100" dirty="0" smtClean="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850006">
                <a:tc>
                  <a:txBody>
                    <a:bodyPr/>
                    <a:lstStyle/>
                    <a:p>
                      <a:pPr algn="ctr">
                        <a:lnSpc>
                          <a:spcPts val="3200"/>
                        </a:lnSpc>
                        <a:spcAft>
                          <a:spcPts val="0"/>
                        </a:spcAft>
                      </a:pPr>
                      <a:r>
                        <a:rPr lang="zh-TW" altLang="zh-TW" sz="2000" kern="100" dirty="0" smtClean="0">
                          <a:effectLst/>
                          <a:latin typeface="標楷體" panose="03000509000000000000" pitchFamily="65" charset="-120"/>
                          <a:ea typeface="標楷體" panose="03000509000000000000" pitchFamily="65" charset="-120"/>
                        </a:rPr>
                        <a:t>家屬照顧課程</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algn="l">
                        <a:lnSpc>
                          <a:spcPts val="3200"/>
                        </a:lnSpc>
                        <a:spcAft>
                          <a:spcPts val="0"/>
                        </a:spcAft>
                      </a:pPr>
                      <a:r>
                        <a:rPr lang="zh-TW" altLang="zh-TW" sz="2000" kern="100" dirty="0" smtClean="0">
                          <a:effectLst/>
                          <a:latin typeface="標楷體" panose="03000509000000000000" pitchFamily="65" charset="-120"/>
                          <a:ea typeface="標楷體" panose="03000509000000000000" pitchFamily="65" charset="-120"/>
                        </a:rPr>
                        <a:t>辦理家屬照顧課程</a:t>
                      </a:r>
                      <a:r>
                        <a:rPr lang="en-US" altLang="zh-TW" sz="2000" kern="100" dirty="0" smtClean="0">
                          <a:effectLst/>
                          <a:latin typeface="標楷體" panose="03000509000000000000" pitchFamily="65" charset="-120"/>
                          <a:ea typeface="標楷體" panose="03000509000000000000" pitchFamily="65" charset="-120"/>
                        </a:rPr>
                        <a:t>/</a:t>
                      </a:r>
                      <a:r>
                        <a:rPr lang="zh-TW" altLang="zh-TW" sz="2000" kern="100" dirty="0" smtClean="0">
                          <a:effectLst/>
                          <a:latin typeface="標楷體" panose="03000509000000000000" pitchFamily="65" charset="-120"/>
                          <a:ea typeface="標楷體" panose="03000509000000000000" pitchFamily="65" charset="-120"/>
                        </a:rPr>
                        <a:t>講座：</a:t>
                      </a:r>
                    </a:p>
                    <a:p>
                      <a:pPr algn="l">
                        <a:lnSpc>
                          <a:spcPts val="3200"/>
                        </a:lnSpc>
                        <a:spcAft>
                          <a:spcPts val="0"/>
                        </a:spcAft>
                      </a:pPr>
                      <a:r>
                        <a:rPr lang="zh-TW" altLang="zh-TW" sz="2000" kern="100" dirty="0" smtClean="0">
                          <a:effectLst/>
                          <a:latin typeface="標楷體" panose="03000509000000000000" pitchFamily="65" charset="-120"/>
                          <a:ea typeface="標楷體" panose="03000509000000000000" pitchFamily="65" charset="-120"/>
                        </a:rPr>
                        <a:t>疾病認知、溝通、照護技巧、</a:t>
                      </a:r>
                      <a:r>
                        <a:rPr lang="zh-TW" altLang="en-US" sz="2000" kern="100" dirty="0" smtClean="0">
                          <a:effectLst/>
                          <a:latin typeface="標楷體" panose="03000509000000000000" pitchFamily="65" charset="-120"/>
                          <a:ea typeface="標楷體" panose="03000509000000000000" pitchFamily="65" charset="-120"/>
                        </a:rPr>
                        <a:t>輔具運用</a:t>
                      </a:r>
                      <a:r>
                        <a:rPr lang="en-US" altLang="zh-TW" sz="2000" kern="100" dirty="0" smtClean="0">
                          <a:effectLst/>
                          <a:latin typeface="標楷體" panose="03000509000000000000" pitchFamily="65" charset="-120"/>
                          <a:ea typeface="標楷體" panose="03000509000000000000" pitchFamily="65" charset="-120"/>
                        </a:rPr>
                        <a:t>…</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605308">
                <a:tc rowSpan="2">
                  <a:txBody>
                    <a:bodyPr/>
                    <a:lstStyle/>
                    <a:p>
                      <a:pPr algn="ctr">
                        <a:lnSpc>
                          <a:spcPts val="3200"/>
                        </a:lnSpc>
                        <a:spcAft>
                          <a:spcPts val="0"/>
                        </a:spcAft>
                      </a:pPr>
                      <a:r>
                        <a:rPr lang="zh-TW" sz="2000" kern="100" dirty="0">
                          <a:effectLst/>
                          <a:latin typeface="標楷體" panose="03000509000000000000" pitchFamily="65" charset="-120"/>
                          <a:ea typeface="標楷體" panose="03000509000000000000" pitchFamily="65" charset="-120"/>
                        </a:rPr>
                        <a:t>失智症專業人才培訓</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zh-TW" altLang="zh-TW" sz="2000" kern="100" dirty="0" smtClean="0">
                          <a:effectLst/>
                          <a:latin typeface="標楷體" panose="03000509000000000000" pitchFamily="65" charset="-120"/>
                          <a:ea typeface="標楷體" panose="03000509000000000000" pitchFamily="65" charset="-120"/>
                        </a:rPr>
                        <a:t>志工培訓課程</a:t>
                      </a:r>
                      <a:endParaRPr lang="zh-TW" altLang="zh-TW" sz="2000" b="0" kern="100" dirty="0" smtClean="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489396">
                <a:tc vMerge="1">
                  <a:txBody>
                    <a:bodyPr/>
                    <a:lstStyle/>
                    <a:p>
                      <a:endParaRPr lang="zh-TW" altLang="en-US"/>
                    </a:p>
                  </a:txBody>
                  <a:tcPr/>
                </a:tc>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zh-TW" altLang="en-US" sz="2000" kern="100" dirty="0" smtClean="0">
                          <a:effectLst/>
                          <a:latin typeface="標楷體" panose="03000509000000000000" pitchFamily="65" charset="-120"/>
                          <a:ea typeface="標楷體" panose="03000509000000000000" pitchFamily="65" charset="-120"/>
                        </a:rPr>
                        <a:t>照服員、</a:t>
                      </a:r>
                      <a:r>
                        <a:rPr lang="zh-TW" altLang="zh-TW" sz="2000" kern="100" dirty="0" smtClean="0">
                          <a:effectLst/>
                          <a:latin typeface="標楷體" panose="03000509000000000000" pitchFamily="65" charset="-120"/>
                          <a:ea typeface="標楷體" panose="03000509000000000000" pitchFamily="65" charset="-120"/>
                        </a:rPr>
                        <a:t>醫護人員培訓課程</a:t>
                      </a:r>
                      <a:endParaRPr lang="zh-TW" altLang="zh-TW" sz="2000" b="0" kern="100" dirty="0" smtClean="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605308">
                <a:tc>
                  <a:txBody>
                    <a:bodyPr/>
                    <a:lstStyle/>
                    <a:p>
                      <a:pPr algn="ctr">
                        <a:lnSpc>
                          <a:spcPts val="3200"/>
                        </a:lnSpc>
                        <a:spcAft>
                          <a:spcPts val="0"/>
                        </a:spcAft>
                      </a:pPr>
                      <a:r>
                        <a:rPr lang="zh-TW" altLang="en-US" sz="2000" kern="100" dirty="0" smtClean="0">
                          <a:effectLst/>
                          <a:latin typeface="標楷體" panose="03000509000000000000" pitchFamily="65" charset="-120"/>
                          <a:ea typeface="標楷體" panose="03000509000000000000" pitchFamily="65" charset="-120"/>
                        </a:rPr>
                        <a:t>安全看視</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marL="0" marR="0" lvl="0" indent="0" algn="l" defTabSz="914400" rtl="0" eaLnBrk="1" fontAlgn="auto" latinLnBrk="0" hangingPunct="1">
                        <a:lnSpc>
                          <a:spcPts val="3200"/>
                        </a:lnSpc>
                        <a:spcBef>
                          <a:spcPts val="0"/>
                        </a:spcBef>
                        <a:spcAft>
                          <a:spcPts val="0"/>
                        </a:spcAft>
                        <a:buClrTx/>
                        <a:buSzTx/>
                        <a:buFontTx/>
                        <a:buNone/>
                        <a:tabLst/>
                        <a:defRPr/>
                      </a:pP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失智症專線電話及諮詢窗口，提供失智者家庭關懷、問安、輔導諮商</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tx1"/>
                          </a:solidFill>
                          <a:effectLst/>
                          <a:latin typeface="標楷體" panose="03000509000000000000" pitchFamily="65" charset="-120"/>
                          <a:ea typeface="標楷體" panose="03000509000000000000" pitchFamily="65" charset="-120"/>
                          <a:cs typeface="+mn-cs"/>
                        </a:rPr>
                        <a:t>社會心理支持</a:t>
                      </a:r>
                      <a:r>
                        <a:rPr lang="zh-TW" altLang="en-US" sz="2000" kern="1200" dirty="0" smtClean="0">
                          <a:solidFill>
                            <a:schemeClr val="tx1"/>
                          </a:solidFill>
                          <a:effectLst/>
                          <a:latin typeface="標楷體" panose="03000509000000000000" pitchFamily="65" charset="-120"/>
                          <a:ea typeface="標楷體" panose="03000509000000000000" pitchFamily="65" charset="-120"/>
                          <a:cs typeface="+mn-cs"/>
                        </a:rPr>
                        <a:t>及短暫臨托</a:t>
                      </a:r>
                      <a:endParaRPr lang="zh-TW" sz="2000" b="0" kern="100" dirty="0">
                        <a:solidFill>
                          <a:schemeClr val="tx1"/>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r h="605308">
                <a:tc>
                  <a:txBody>
                    <a:bodyPr/>
                    <a:lstStyle/>
                    <a:p>
                      <a:pPr algn="ctr">
                        <a:lnSpc>
                          <a:spcPts val="3200"/>
                        </a:lnSpc>
                        <a:spcAft>
                          <a:spcPts val="0"/>
                        </a:spcAft>
                      </a:pPr>
                      <a:r>
                        <a:rPr lang="zh-TW" altLang="en-US" sz="2000" kern="100" dirty="0" smtClean="0">
                          <a:solidFill>
                            <a:srgbClr val="FF0000"/>
                          </a:solidFill>
                          <a:effectLst/>
                          <a:latin typeface="標楷體" panose="03000509000000000000" pitchFamily="65" charset="-120"/>
                          <a:ea typeface="標楷體" panose="03000509000000000000" pitchFamily="65" charset="-120"/>
                        </a:rPr>
                        <a:t>創新服務</a:t>
                      </a:r>
                      <a:endParaRPr lang="zh-TW" sz="2000" b="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51435" marR="51435" marT="0" marB="0" anchor="ctr"/>
                </a:tc>
                <a:tc>
                  <a:txBody>
                    <a:bodyPr/>
                    <a:lstStyle/>
                    <a:p>
                      <a:pPr marL="0" marR="0" indent="0" algn="l" defTabSz="914400" rtl="0" eaLnBrk="1" fontAlgn="auto" latinLnBrk="0" hangingPunct="1">
                        <a:lnSpc>
                          <a:spcPts val="3200"/>
                        </a:lnSpc>
                        <a:spcBef>
                          <a:spcPts val="0"/>
                        </a:spcBef>
                        <a:spcAft>
                          <a:spcPts val="0"/>
                        </a:spcAft>
                        <a:buClrTx/>
                        <a:buSzTx/>
                        <a:buFontTx/>
                        <a:buNone/>
                        <a:tabLst/>
                        <a:defRPr/>
                      </a:pPr>
                      <a:r>
                        <a:rPr lang="zh-TW" altLang="zh-TW" sz="2000" kern="1200" dirty="0" smtClean="0">
                          <a:solidFill>
                            <a:srgbClr val="FF0000"/>
                          </a:solidFill>
                          <a:effectLst/>
                          <a:latin typeface="標楷體" panose="03000509000000000000" pitchFamily="65" charset="-120"/>
                          <a:ea typeface="標楷體" panose="03000509000000000000" pitchFamily="65" charset="-120"/>
                          <a:cs typeface="+mn-cs"/>
                        </a:rPr>
                        <a:t>結合運動器材監測長者體能，由專業人員開立運動處方，維持或提升肌肉耐力</a:t>
                      </a:r>
                      <a:endParaRPr lang="zh-TW" sz="2000" b="0"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51435" marR="51435" marT="0" marB="0" anchor="ctr"/>
                </a:tc>
              </a:tr>
            </a:tbl>
          </a:graphicData>
        </a:graphic>
      </p:graphicFrame>
      <p:sp>
        <p:nvSpPr>
          <p:cNvPr id="6" name="投影片編號版面配置區 5"/>
          <p:cNvSpPr>
            <a:spLocks noGrp="1"/>
          </p:cNvSpPr>
          <p:nvPr>
            <p:ph type="sldNum" sz="quarter" idx="12"/>
          </p:nvPr>
        </p:nvSpPr>
        <p:spPr/>
        <p:txBody>
          <a:bodyPr/>
          <a:lstStyle/>
          <a:p>
            <a:fld id="{D3DFE30C-795E-4DBE-8773-1F4E360EF10D}" type="slidenum">
              <a:rPr lang="zh-TW" altLang="en-US" smtClean="0"/>
              <a:t>25</a:t>
            </a:fld>
            <a:endParaRPr lang="zh-TW" altLang="en-US"/>
          </a:p>
        </p:txBody>
      </p:sp>
    </p:spTree>
    <p:extLst>
      <p:ext uri="{BB962C8B-B14F-4D97-AF65-F5344CB8AC3E}">
        <p14:creationId xmlns:p14="http://schemas.microsoft.com/office/powerpoint/2010/main" val="36127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30765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9998" y="0"/>
            <a:ext cx="31146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2432097"/>
            <a:ext cx="3076575" cy="22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998" y="2247900"/>
            <a:ext cx="31146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526" y="4688568"/>
            <a:ext cx="3076575"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9998" y="4400550"/>
            <a:ext cx="3144002" cy="233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標題 4"/>
          <p:cNvSpPr>
            <a:spLocks noGrp="1"/>
          </p:cNvSpPr>
          <p:nvPr>
            <p:ph type="title"/>
          </p:nvPr>
        </p:nvSpPr>
        <p:spPr>
          <a:xfrm>
            <a:off x="3530625" y="476672"/>
            <a:ext cx="2265511" cy="4104456"/>
          </a:xfrm>
        </p:spPr>
        <p:txBody>
          <a:bodyPr>
            <a:normAutofit/>
          </a:bodyPr>
          <a:lstStyle/>
          <a:p>
            <a:r>
              <a:rPr lang="zh-TW" altLang="en-US" sz="4000" dirty="0" smtClean="0">
                <a:solidFill>
                  <a:srgbClr val="0000FF"/>
                </a:solidFill>
                <a:latin typeface="標楷體" panose="03000509000000000000" pitchFamily="65" charset="-120"/>
                <a:ea typeface="標楷體" panose="03000509000000000000" pitchFamily="65" charset="-120"/>
              </a:rPr>
              <a:t>上肢 </a:t>
            </a:r>
            <a:r>
              <a:rPr lang="en-US" altLang="zh-TW" sz="4000" dirty="0" smtClean="0">
                <a:solidFill>
                  <a:srgbClr val="0000FF"/>
                </a:solidFill>
                <a:latin typeface="標楷體" panose="03000509000000000000" pitchFamily="65" charset="-120"/>
                <a:ea typeface="標楷體" panose="03000509000000000000" pitchFamily="65" charset="-120"/>
              </a:rPr>
              <a:t>1</a:t>
            </a:r>
            <a:r>
              <a:rPr lang="zh-TW" altLang="en-US" sz="4000" dirty="0" smtClean="0">
                <a:solidFill>
                  <a:srgbClr val="0000FF"/>
                </a:solidFill>
                <a:latin typeface="標楷體" panose="03000509000000000000" pitchFamily="65" charset="-120"/>
                <a:ea typeface="標楷體" panose="03000509000000000000" pitchFamily="65" charset="-120"/>
              </a:rPr>
              <a:t>台</a:t>
            </a:r>
            <a:r>
              <a:rPr lang="en-US" altLang="zh-TW" sz="4000" dirty="0" smtClean="0">
                <a:solidFill>
                  <a:srgbClr val="0000FF"/>
                </a:solidFill>
                <a:latin typeface="標楷體" panose="03000509000000000000" pitchFamily="65" charset="-120"/>
                <a:ea typeface="標楷體" panose="03000509000000000000" pitchFamily="65" charset="-120"/>
              </a:rPr>
              <a:t/>
            </a:r>
            <a:br>
              <a:rPr lang="en-US" altLang="zh-TW" sz="4000" dirty="0" smtClean="0">
                <a:solidFill>
                  <a:srgbClr val="0000FF"/>
                </a:solidFill>
                <a:latin typeface="標楷體" panose="03000509000000000000" pitchFamily="65" charset="-120"/>
                <a:ea typeface="標楷體" panose="03000509000000000000" pitchFamily="65" charset="-120"/>
              </a:rPr>
            </a:br>
            <a:r>
              <a:rPr lang="en-US" altLang="zh-TW" sz="4000" dirty="0" smtClean="0">
                <a:solidFill>
                  <a:srgbClr val="0000FF"/>
                </a:solidFill>
                <a:latin typeface="標楷體" panose="03000509000000000000" pitchFamily="65" charset="-120"/>
                <a:ea typeface="標楷體" panose="03000509000000000000" pitchFamily="65" charset="-120"/>
              </a:rPr>
              <a:t/>
            </a:r>
            <a:br>
              <a:rPr lang="en-US" altLang="zh-TW" sz="4000" dirty="0" smtClean="0">
                <a:solidFill>
                  <a:srgbClr val="0000FF"/>
                </a:solidFill>
                <a:latin typeface="標楷體" panose="03000509000000000000" pitchFamily="65" charset="-120"/>
                <a:ea typeface="標楷體" panose="03000509000000000000" pitchFamily="65" charset="-120"/>
              </a:rPr>
            </a:br>
            <a:r>
              <a:rPr lang="zh-TW" altLang="en-US" sz="4000" dirty="0" smtClean="0">
                <a:solidFill>
                  <a:srgbClr val="0000FF"/>
                </a:solidFill>
                <a:latin typeface="標楷體" panose="03000509000000000000" pitchFamily="65" charset="-120"/>
                <a:ea typeface="標楷體" panose="03000509000000000000" pitchFamily="65" charset="-120"/>
              </a:rPr>
              <a:t>軀幹 </a:t>
            </a:r>
            <a:r>
              <a:rPr lang="en-US" altLang="zh-TW" sz="4000" dirty="0" smtClean="0">
                <a:solidFill>
                  <a:srgbClr val="0000FF"/>
                </a:solidFill>
                <a:latin typeface="標楷體" panose="03000509000000000000" pitchFamily="65" charset="-120"/>
                <a:ea typeface="標楷體" panose="03000509000000000000" pitchFamily="65" charset="-120"/>
              </a:rPr>
              <a:t>2</a:t>
            </a:r>
            <a:r>
              <a:rPr lang="zh-TW" altLang="en-US" sz="4000" dirty="0" smtClean="0">
                <a:solidFill>
                  <a:srgbClr val="0000FF"/>
                </a:solidFill>
                <a:latin typeface="標楷體" panose="03000509000000000000" pitchFamily="65" charset="-120"/>
                <a:ea typeface="標楷體" panose="03000509000000000000" pitchFamily="65" charset="-120"/>
              </a:rPr>
              <a:t>台</a:t>
            </a:r>
            <a:r>
              <a:rPr lang="en-US" altLang="zh-TW" sz="4000" dirty="0" smtClean="0">
                <a:solidFill>
                  <a:srgbClr val="0000FF"/>
                </a:solidFill>
                <a:latin typeface="標楷體" panose="03000509000000000000" pitchFamily="65" charset="-120"/>
                <a:ea typeface="標楷體" panose="03000509000000000000" pitchFamily="65" charset="-120"/>
              </a:rPr>
              <a:t/>
            </a:r>
            <a:br>
              <a:rPr lang="en-US" altLang="zh-TW" sz="4000" dirty="0" smtClean="0">
                <a:solidFill>
                  <a:srgbClr val="0000FF"/>
                </a:solidFill>
                <a:latin typeface="標楷體" panose="03000509000000000000" pitchFamily="65" charset="-120"/>
                <a:ea typeface="標楷體" panose="03000509000000000000" pitchFamily="65" charset="-120"/>
              </a:rPr>
            </a:br>
            <a:r>
              <a:rPr lang="en-US" altLang="zh-TW" sz="4000" dirty="0" smtClean="0">
                <a:solidFill>
                  <a:srgbClr val="0000FF"/>
                </a:solidFill>
                <a:latin typeface="標楷體" panose="03000509000000000000" pitchFamily="65" charset="-120"/>
                <a:ea typeface="標楷體" panose="03000509000000000000" pitchFamily="65" charset="-120"/>
              </a:rPr>
              <a:t/>
            </a:r>
            <a:br>
              <a:rPr lang="en-US" altLang="zh-TW" sz="4000" dirty="0" smtClean="0">
                <a:solidFill>
                  <a:srgbClr val="0000FF"/>
                </a:solidFill>
                <a:latin typeface="標楷體" panose="03000509000000000000" pitchFamily="65" charset="-120"/>
                <a:ea typeface="標楷體" panose="03000509000000000000" pitchFamily="65" charset="-120"/>
              </a:rPr>
            </a:br>
            <a:r>
              <a:rPr lang="zh-TW" altLang="en-US" sz="4000" dirty="0" smtClean="0">
                <a:solidFill>
                  <a:srgbClr val="0000FF"/>
                </a:solidFill>
                <a:latin typeface="標楷體" panose="03000509000000000000" pitchFamily="65" charset="-120"/>
                <a:ea typeface="標楷體" panose="03000509000000000000" pitchFamily="65" charset="-120"/>
              </a:rPr>
              <a:t>下肢 </a:t>
            </a:r>
            <a:r>
              <a:rPr lang="en-US" altLang="zh-TW" sz="4000" dirty="0" smtClean="0">
                <a:solidFill>
                  <a:srgbClr val="0000FF"/>
                </a:solidFill>
                <a:latin typeface="標楷體" panose="03000509000000000000" pitchFamily="65" charset="-120"/>
                <a:ea typeface="標楷體" panose="03000509000000000000" pitchFamily="65" charset="-120"/>
              </a:rPr>
              <a:t>3</a:t>
            </a:r>
            <a:r>
              <a:rPr lang="zh-TW" altLang="en-US" sz="4000" dirty="0" smtClean="0">
                <a:solidFill>
                  <a:srgbClr val="0000FF"/>
                </a:solidFill>
                <a:latin typeface="標楷體" panose="03000509000000000000" pitchFamily="65" charset="-120"/>
                <a:ea typeface="標楷體" panose="03000509000000000000" pitchFamily="65" charset="-120"/>
              </a:rPr>
              <a:t>台</a:t>
            </a:r>
            <a:endParaRPr lang="zh-TW" altLang="en-US" sz="4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173825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2313" y="1371601"/>
            <a:ext cx="7772400" cy="4001615"/>
          </a:xfrm>
        </p:spPr>
        <p:txBody>
          <a:bodyPr/>
          <a:lstStyle/>
          <a:p>
            <a:pPr algn="l"/>
            <a:r>
              <a:rPr lang="zh-TW" altLang="en-US" dirty="0" smtClean="0">
                <a:solidFill>
                  <a:srgbClr val="0000FF"/>
                </a:solidFill>
                <a:latin typeface="標楷體" panose="03000509000000000000" pitchFamily="65" charset="-120"/>
                <a:ea typeface="標楷體" panose="03000509000000000000" pitchFamily="65" charset="-120"/>
              </a:rPr>
              <a:t>期望藉由運動方式讓長者可以強化肌力、增加平衡感，進而達到預防跌倒與肌少的困擾</a:t>
            </a:r>
            <a:endParaRPr lang="zh-TW" altLang="en-US"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2016429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677987"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127000" y="1857375"/>
            <a:ext cx="1622425"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T</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6" name="内容占位符 3"/>
          <p:cNvPicPr>
            <a:picLocks noGrp="1" noChangeAspect="1"/>
          </p:cNvPicPr>
          <p:nvPr>
            <p:ph idx="1"/>
          </p:nvPr>
        </p:nvPicPr>
        <p:blipFill rotWithShape="1">
          <a:blip r:embed="rId3"/>
          <a:srcRect/>
          <a:stretch/>
        </p:blipFill>
        <p:spPr>
          <a:xfrm>
            <a:off x="1246188" y="0"/>
            <a:ext cx="1668462" cy="6856413"/>
          </a:xfrm>
          <a:effectLst>
            <a:outerShdw blurRad="114300" dist="114300" dir="10800000" sx="101000" sy="101000" algn="r" rotWithShape="0">
              <a:prstClr val="black">
                <a:alpha val="40000"/>
              </a:prstClr>
            </a:outerShdw>
          </a:effectLst>
        </p:spPr>
      </p:pic>
      <p:sp>
        <p:nvSpPr>
          <p:cNvPr id="11" name="文本框 10"/>
          <p:cNvSpPr txBox="1"/>
          <p:nvPr/>
        </p:nvSpPr>
        <p:spPr>
          <a:xfrm>
            <a:off x="1168400" y="1857375"/>
            <a:ext cx="2073275"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H</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4"/>
          <a:srcRect t="-222"/>
          <a:stretch/>
        </p:blipFill>
        <p:spPr>
          <a:xfrm>
            <a:off x="2479675" y="-34925"/>
            <a:ext cx="1681163" cy="6892925"/>
          </a:xfrm>
          <a:prstGeom prst="rect">
            <a:avLst/>
          </a:prstGeom>
          <a:effectLst>
            <a:outerShdw blurRad="114300" dist="114300" dir="10800000" sx="101000" sy="101000" algn="r" rotWithShape="0">
              <a:prstClr val="black">
                <a:alpha val="40000"/>
              </a:prstClr>
            </a:outerShdw>
          </a:effectLst>
        </p:spPr>
      </p:pic>
      <p:sp>
        <p:nvSpPr>
          <p:cNvPr id="12" name="文本框 11"/>
          <p:cNvSpPr txBox="1"/>
          <p:nvPr/>
        </p:nvSpPr>
        <p:spPr>
          <a:xfrm>
            <a:off x="2555875" y="1857375"/>
            <a:ext cx="1912938"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522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0"/>
            <a:ext cx="1646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3816350" y="1857375"/>
            <a:ext cx="2133600"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N</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9" name="内容占位符 5"/>
          <p:cNvPicPr>
            <a:picLocks noChangeAspect="1"/>
          </p:cNvPicPr>
          <p:nvPr/>
        </p:nvPicPr>
        <p:blipFill rotWithShape="1">
          <a:blip r:embed="rId6"/>
          <a:srcRect/>
          <a:stretch/>
        </p:blipFill>
        <p:spPr>
          <a:xfrm>
            <a:off x="4937125" y="0"/>
            <a:ext cx="1681163" cy="6856413"/>
          </a:xfrm>
          <a:prstGeom prst="rect">
            <a:avLst/>
          </a:prstGeom>
          <a:effectLst>
            <a:outerShdw blurRad="114300" dist="114300" dir="10800000" sx="101000" sy="101000" algn="r" rotWithShape="0">
              <a:prstClr val="black">
                <a:alpha val="40000"/>
              </a:prstClr>
            </a:outerShdw>
          </a:effectLst>
        </p:spPr>
      </p:pic>
      <p:sp>
        <p:nvSpPr>
          <p:cNvPr id="14" name="文本框 13"/>
          <p:cNvSpPr txBox="1"/>
          <p:nvPr/>
        </p:nvSpPr>
        <p:spPr>
          <a:xfrm>
            <a:off x="5038725" y="1857375"/>
            <a:ext cx="1778000"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K</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7"/>
          <a:srcRect b="-447"/>
          <a:stretch/>
        </p:blipFill>
        <p:spPr>
          <a:xfrm>
            <a:off x="6183313" y="0"/>
            <a:ext cx="1681162" cy="6938963"/>
          </a:xfrm>
          <a:prstGeom prst="rect">
            <a:avLst/>
          </a:prstGeom>
          <a:effectLst>
            <a:outerShdw blurRad="114300" dist="114300" dir="10800000" sx="101000" sy="101000" algn="r" rotWithShape="0">
              <a:prstClr val="black">
                <a:alpha val="40000"/>
              </a:prstClr>
            </a:outerShdw>
          </a:effectLst>
        </p:spPr>
      </p:pic>
      <p:sp>
        <p:nvSpPr>
          <p:cNvPr id="15" name="文本框 14"/>
          <p:cNvSpPr txBox="1"/>
          <p:nvPr/>
        </p:nvSpPr>
        <p:spPr>
          <a:xfrm>
            <a:off x="6446838" y="1857375"/>
            <a:ext cx="1568450" cy="2849563"/>
          </a:xfrm>
          <a:prstGeom prst="rect">
            <a:avLst/>
          </a:prstGeom>
          <a:noFill/>
        </p:spPr>
        <p:txBody>
          <a:bodyPr wrap="none">
            <a:spAutoFit/>
          </a:bodyPr>
          <a:lstStyle/>
          <a:p>
            <a:pPr>
              <a:defRPr/>
            </a:pPr>
            <a:r>
              <a:rPr lang="en-US" altLang="zh-CN"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S</a:t>
            </a:r>
            <a:endPar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rotWithShape="1">
          <a:blip r:embed="rId8"/>
          <a:srcRect t="-222"/>
          <a:stretch/>
        </p:blipFill>
        <p:spPr>
          <a:xfrm>
            <a:off x="7429500" y="-34925"/>
            <a:ext cx="1714500" cy="6905625"/>
          </a:xfrm>
          <a:prstGeom prst="rect">
            <a:avLst/>
          </a:prstGeom>
          <a:effectLst>
            <a:outerShdw blurRad="114300" dist="114300" dir="10800000" sx="101000" sy="101000" algn="r" rotWithShape="0">
              <a:prstClr val="black">
                <a:alpha val="40000"/>
              </a:prstClr>
            </a:outerShdw>
          </a:effectLst>
        </p:spPr>
      </p:pic>
      <p:sp>
        <p:nvSpPr>
          <p:cNvPr id="16" name="文本框 15"/>
          <p:cNvSpPr txBox="1"/>
          <p:nvPr/>
        </p:nvSpPr>
        <p:spPr>
          <a:xfrm>
            <a:off x="7232650" y="1857375"/>
            <a:ext cx="2484438" cy="2849563"/>
          </a:xfrm>
          <a:prstGeom prst="rect">
            <a:avLst/>
          </a:prstGeom>
          <a:noFill/>
        </p:spPr>
        <p:txBody>
          <a:bodyPr wrap="none">
            <a:spAutoFit/>
          </a:bodyPr>
          <a:lstStyle/>
          <a:p>
            <a:pPr>
              <a:defRPr/>
            </a:pPr>
            <a:r>
              <a:rPr lang="zh-CN" altLang="en-US" sz="17925" b="1" dirty="0">
                <a:solidFill>
                  <a:schemeClr val="bg1"/>
                </a:solidFill>
                <a:effectLst>
                  <a:outerShdw blurRad="50800" dist="38100" dir="10800000" algn="r" rotWithShape="0">
                    <a:prstClr val="black">
                      <a:alpha val="40000"/>
                    </a:prstClr>
                  </a:outerShdw>
                </a:effectLst>
                <a:latin typeface="微软雅黑" panose="020B0503020204020204" pitchFamily="34" charset="-122"/>
                <a:ea typeface="微软雅黑" panose="020B0503020204020204" pitchFamily="34" charset="-122"/>
              </a:rPr>
              <a:t>！</a:t>
            </a:r>
          </a:p>
        </p:txBody>
      </p:sp>
      <p:sp>
        <p:nvSpPr>
          <p:cNvPr id="5" name="投影片編號版面配置區 4"/>
          <p:cNvSpPr>
            <a:spLocks noGrp="1"/>
          </p:cNvSpPr>
          <p:nvPr>
            <p:ph type="sldNum" sz="quarter" idx="12"/>
          </p:nvPr>
        </p:nvSpPr>
        <p:spPr/>
        <p:txBody>
          <a:bodyPr/>
          <a:lstStyle/>
          <a:p>
            <a:fld id="{30F70A2C-B7C0-4BBF-A84E-E45FDF75278A}" type="slidenum">
              <a:rPr lang="zh-TW" altLang="en-US" smtClean="0"/>
              <a:t>28</a:t>
            </a:fld>
            <a:endParaRPr lang="zh-TW" altLang="en-US"/>
          </a:p>
        </p:txBody>
      </p:sp>
    </p:spTree>
    <p:extLst>
      <p:ext uri="{BB962C8B-B14F-4D97-AF65-F5344CB8AC3E}">
        <p14:creationId xmlns:p14="http://schemas.microsoft.com/office/powerpoint/2010/main" val="73739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bwMode="auto">
          <a:xfrm>
            <a:off x="457200" y="274638"/>
            <a:ext cx="8229600" cy="56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微軟正黑體" pitchFamily="34" charset="-120"/>
              </a:defRPr>
            </a:lvl2pPr>
            <a:lvl3pPr algn="ctr" rtl="0" eaLnBrk="0" fontAlgn="base" hangingPunct="0">
              <a:spcBef>
                <a:spcPct val="0"/>
              </a:spcBef>
              <a:spcAft>
                <a:spcPct val="0"/>
              </a:spcAft>
              <a:defRPr kumimoji="1" sz="4400">
                <a:solidFill>
                  <a:schemeClr val="tx2"/>
                </a:solidFill>
                <a:latin typeface="Arial" pitchFamily="34" charset="0"/>
                <a:ea typeface="微軟正黑體" pitchFamily="34" charset="-120"/>
              </a:defRPr>
            </a:lvl3pPr>
            <a:lvl4pPr algn="ctr" rtl="0" eaLnBrk="0" fontAlgn="base" hangingPunct="0">
              <a:spcBef>
                <a:spcPct val="0"/>
              </a:spcBef>
              <a:spcAft>
                <a:spcPct val="0"/>
              </a:spcAft>
              <a:defRPr kumimoji="1" sz="4400">
                <a:solidFill>
                  <a:schemeClr val="tx2"/>
                </a:solidFill>
                <a:latin typeface="Arial" pitchFamily="34" charset="0"/>
                <a:ea typeface="微軟正黑體" pitchFamily="34" charset="-120"/>
              </a:defRPr>
            </a:lvl4pPr>
            <a:lvl5pPr algn="ctr" rtl="0" eaLnBrk="0" fontAlgn="base" hangingPunct="0">
              <a:spcBef>
                <a:spcPct val="0"/>
              </a:spcBef>
              <a:spcAft>
                <a:spcPct val="0"/>
              </a:spcAft>
              <a:defRPr kumimoji="1" sz="4400">
                <a:solidFill>
                  <a:schemeClr val="tx2"/>
                </a:solidFill>
                <a:latin typeface="Arial" pitchFamily="34" charset="0"/>
                <a:ea typeface="微軟正黑體" pitchFamily="34"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a:lstStyle>
          <a:p>
            <a:pPr>
              <a:defRPr/>
            </a:pPr>
            <a:r>
              <a:rPr lang="zh-TW" altLang="en-US" sz="5400" b="1" dirty="0">
                <a:solidFill>
                  <a:srgbClr val="0000FF"/>
                </a:solidFill>
                <a:latin typeface="標楷體" panose="03000509000000000000" pitchFamily="65" charset="-120"/>
                <a:ea typeface="標楷體" panose="03000509000000000000" pitchFamily="65" charset="-120"/>
              </a:rPr>
              <a:t>大綱</a:t>
            </a:r>
          </a:p>
        </p:txBody>
      </p:sp>
      <p:grpSp>
        <p:nvGrpSpPr>
          <p:cNvPr id="3" name="群組 2"/>
          <p:cNvGrpSpPr/>
          <p:nvPr/>
        </p:nvGrpSpPr>
        <p:grpSpPr>
          <a:xfrm>
            <a:off x="809057" y="1790197"/>
            <a:ext cx="7434261" cy="2900398"/>
            <a:chOff x="588964" y="802966"/>
            <a:chExt cx="7562972" cy="2350028"/>
          </a:xfrm>
        </p:grpSpPr>
        <p:sp>
          <p:nvSpPr>
            <p:cNvPr id="8" name="椭圆 59"/>
            <p:cNvSpPr/>
            <p:nvPr/>
          </p:nvSpPr>
          <p:spPr bwMode="auto">
            <a:xfrm>
              <a:off x="601240" y="2060848"/>
              <a:ext cx="586384" cy="215847"/>
            </a:xfrm>
            <a:prstGeom prst="ellipse">
              <a:avLst/>
            </a:prstGeom>
            <a:gradFill flip="none" rotWithShape="1">
              <a:gsLst>
                <a:gs pos="21000">
                  <a:srgbClr val="432E4E"/>
                </a:gs>
                <a:gs pos="61000">
                  <a:srgbClr val="AD3CB6"/>
                </a:gs>
                <a:gs pos="100000">
                  <a:srgbClr val="463961"/>
                </a:gs>
              </a:gsLst>
              <a:lin ang="10800000" scaled="1"/>
              <a:tileRect/>
            </a:gradFill>
            <a:ln w="25400" cap="flat" cmpd="sng" algn="ctr">
              <a:no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9" name="圆角矩形 60"/>
            <p:cNvSpPr/>
            <p:nvPr/>
          </p:nvSpPr>
          <p:spPr bwMode="auto">
            <a:xfrm>
              <a:off x="987447" y="1628800"/>
              <a:ext cx="7164488" cy="632623"/>
            </a:xfrm>
            <a:prstGeom prst="roundRect">
              <a:avLst/>
            </a:prstGeom>
            <a:solidFill>
              <a:srgbClr val="FFCC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a:defRPr/>
              </a:pPr>
              <a:r>
                <a:rPr lang="zh-TW" altLang="en-US" sz="3600" b="1" kern="0" dirty="0" smtClean="0">
                  <a:latin typeface="標楷體" panose="03000509000000000000" pitchFamily="65" charset="-120"/>
                  <a:ea typeface="標楷體" panose="03000509000000000000" pitchFamily="65" charset="-120"/>
                  <a:cs typeface="Arial" pitchFamily="34" charset="0"/>
                </a:rPr>
                <a:t>居家醫療簡介</a:t>
              </a:r>
              <a:endParaRPr lang="zh-TW" altLang="en-US" sz="3600" b="1" kern="0" dirty="0">
                <a:latin typeface="標楷體" panose="03000509000000000000" pitchFamily="65" charset="-120"/>
                <a:ea typeface="標楷體" panose="03000509000000000000" pitchFamily="65" charset="-120"/>
                <a:cs typeface="Arial" pitchFamily="34" charset="0"/>
              </a:endParaRPr>
            </a:p>
          </p:txBody>
        </p:sp>
        <p:sp>
          <p:nvSpPr>
            <p:cNvPr id="10" name="椭圆 59"/>
            <p:cNvSpPr/>
            <p:nvPr/>
          </p:nvSpPr>
          <p:spPr bwMode="auto">
            <a:xfrm>
              <a:off x="588964" y="1312335"/>
              <a:ext cx="586384" cy="215846"/>
            </a:xfrm>
            <a:prstGeom prst="ellipse">
              <a:avLst/>
            </a:prstGeom>
            <a:gradFill flip="none" rotWithShape="1">
              <a:gsLst>
                <a:gs pos="21000">
                  <a:srgbClr val="432E4E"/>
                </a:gs>
                <a:gs pos="61000">
                  <a:srgbClr val="AD3CB6"/>
                </a:gs>
                <a:gs pos="100000">
                  <a:srgbClr val="463961"/>
                </a:gs>
              </a:gsLst>
              <a:lin ang="10800000" scaled="1"/>
              <a:tileRect/>
            </a:gradFill>
            <a:ln w="25400" cap="flat" cmpd="sng" algn="ctr">
              <a:no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11" name="圆角矩形 60"/>
            <p:cNvSpPr/>
            <p:nvPr/>
          </p:nvSpPr>
          <p:spPr bwMode="auto">
            <a:xfrm>
              <a:off x="992983" y="802966"/>
              <a:ext cx="7158953" cy="674230"/>
            </a:xfrm>
            <a:prstGeom prst="roundRect">
              <a:avLst/>
            </a:prstGeom>
            <a:solidFill>
              <a:srgbClr val="FFFF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a:defRPr/>
              </a:pPr>
              <a:r>
                <a:rPr lang="zh-TW" altLang="en-US" sz="3600" b="1" kern="0" dirty="0" smtClean="0">
                  <a:latin typeface="標楷體" panose="03000509000000000000" pitchFamily="65" charset="-120"/>
                  <a:ea typeface="標楷體" panose="03000509000000000000" pitchFamily="65" charset="-120"/>
                  <a:cs typeface="Arial" pitchFamily="34" charset="0"/>
                </a:rPr>
                <a:t>居家醫療</a:t>
              </a:r>
              <a:r>
                <a:rPr lang="zh-TW" altLang="en-US" sz="3600" b="1" kern="0" dirty="0">
                  <a:latin typeface="標楷體" panose="03000509000000000000" pitchFamily="65" charset="-120"/>
                  <a:ea typeface="標楷體" panose="03000509000000000000" pitchFamily="65" charset="-120"/>
                  <a:cs typeface="Arial" pitchFamily="34" charset="0"/>
                </a:rPr>
                <a:t>緣起</a:t>
              </a:r>
            </a:p>
          </p:txBody>
        </p:sp>
        <p:sp>
          <p:nvSpPr>
            <p:cNvPr id="14" name="五边形 4"/>
            <p:cNvSpPr/>
            <p:nvPr/>
          </p:nvSpPr>
          <p:spPr bwMode="auto">
            <a:xfrm>
              <a:off x="605162" y="884419"/>
              <a:ext cx="1644143" cy="479073"/>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432E4E"/>
                </a:gs>
                <a:gs pos="58000">
                  <a:srgbClr val="7951A9"/>
                </a:gs>
                <a:gs pos="27000">
                  <a:srgbClr val="463961"/>
                </a:gs>
                <a:gs pos="0">
                  <a:srgbClr val="943BB7"/>
                </a:gs>
                <a:gs pos="88000">
                  <a:srgbClr val="AD3CB6"/>
                </a:gs>
              </a:gsLst>
              <a:lin ang="10800000" scaled="1"/>
              <a:tileRect/>
            </a:gradFill>
            <a:ln w="19050" cap="flat" cmpd="sng" algn="ctr">
              <a:solidFill>
                <a:srgbClr val="943BB7"/>
              </a:solid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15" name="TextBox 29"/>
            <p:cNvSpPr txBox="1">
              <a:spLocks noChangeArrowheads="1"/>
            </p:cNvSpPr>
            <p:nvPr/>
          </p:nvSpPr>
          <p:spPr bwMode="auto">
            <a:xfrm>
              <a:off x="699766" y="901995"/>
              <a:ext cx="1307514" cy="5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lnSpc>
                  <a:spcPct val="130000"/>
                </a:lnSpc>
                <a:spcBef>
                  <a:spcPct val="0"/>
                </a:spcBef>
                <a:spcAft>
                  <a:spcPct val="0"/>
                </a:spcAft>
                <a:defRPr/>
              </a:pPr>
              <a:r>
                <a:rPr kumimoji="0" lang="zh-TW" altLang="en-US" sz="3200" b="1" kern="0" dirty="0" smtClean="0">
                  <a:latin typeface="標楷體" panose="03000509000000000000" pitchFamily="65" charset="-120"/>
                  <a:ea typeface="標楷體" panose="03000509000000000000" pitchFamily="65" charset="-120"/>
                  <a:cs typeface="Calibri" pitchFamily="34" charset="0"/>
                </a:rPr>
                <a:t>壹</a:t>
              </a:r>
              <a:endParaRPr kumimoji="0" lang="en-US" altLang="zh-CN" sz="3200" b="1" kern="0" dirty="0" smtClean="0">
                <a:latin typeface="標楷體" panose="03000509000000000000" pitchFamily="65" charset="-120"/>
                <a:ea typeface="標楷體" panose="03000509000000000000" pitchFamily="65" charset="-120"/>
                <a:cs typeface="Calibri" pitchFamily="34" charset="0"/>
              </a:endParaRPr>
            </a:p>
          </p:txBody>
        </p:sp>
        <p:sp>
          <p:nvSpPr>
            <p:cNvPr id="16" name="五边形 4"/>
            <p:cNvSpPr/>
            <p:nvPr/>
          </p:nvSpPr>
          <p:spPr bwMode="auto">
            <a:xfrm>
              <a:off x="605163" y="1700807"/>
              <a:ext cx="1644142" cy="467963"/>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432E4E"/>
                </a:gs>
                <a:gs pos="58000">
                  <a:srgbClr val="7951A9"/>
                </a:gs>
                <a:gs pos="27000">
                  <a:srgbClr val="463961"/>
                </a:gs>
                <a:gs pos="0">
                  <a:srgbClr val="943BB7"/>
                </a:gs>
                <a:gs pos="88000">
                  <a:srgbClr val="AD3CB6"/>
                </a:gs>
              </a:gsLst>
              <a:lin ang="10800000" scaled="1"/>
              <a:tileRect/>
            </a:gradFill>
            <a:ln w="19050" cap="flat" cmpd="sng" algn="ctr">
              <a:solidFill>
                <a:srgbClr val="943BB7"/>
              </a:solid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17" name="TextBox 29"/>
            <p:cNvSpPr txBox="1">
              <a:spLocks noChangeArrowheads="1"/>
            </p:cNvSpPr>
            <p:nvPr/>
          </p:nvSpPr>
          <p:spPr bwMode="auto">
            <a:xfrm>
              <a:off x="936081" y="1660467"/>
              <a:ext cx="810303" cy="5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lnSpc>
                  <a:spcPct val="130000"/>
                </a:lnSpc>
                <a:spcBef>
                  <a:spcPct val="0"/>
                </a:spcBef>
                <a:spcAft>
                  <a:spcPct val="0"/>
                </a:spcAft>
                <a:defRPr/>
              </a:pPr>
              <a:r>
                <a:rPr kumimoji="0" lang="zh-TW" altLang="en-US" sz="3200" b="1" kern="0" dirty="0" smtClean="0">
                  <a:latin typeface="標楷體" panose="03000509000000000000" pitchFamily="65" charset="-120"/>
                  <a:ea typeface="標楷體" panose="03000509000000000000" pitchFamily="65" charset="-120"/>
                  <a:cs typeface="Calibri" pitchFamily="34" charset="0"/>
                </a:rPr>
                <a:t>貳</a:t>
              </a:r>
              <a:endParaRPr kumimoji="0" lang="en-US" altLang="zh-CN" sz="3200" b="1" kern="0" dirty="0" smtClean="0">
                <a:latin typeface="標楷體" panose="03000509000000000000" pitchFamily="65" charset="-120"/>
                <a:ea typeface="標楷體" panose="03000509000000000000" pitchFamily="65" charset="-120"/>
                <a:cs typeface="Calibri" pitchFamily="34" charset="0"/>
              </a:endParaRPr>
            </a:p>
          </p:txBody>
        </p:sp>
        <p:sp>
          <p:nvSpPr>
            <p:cNvPr id="18" name="椭圆 59"/>
            <p:cNvSpPr/>
            <p:nvPr/>
          </p:nvSpPr>
          <p:spPr bwMode="auto">
            <a:xfrm>
              <a:off x="683568" y="2996952"/>
              <a:ext cx="558737" cy="156042"/>
            </a:xfrm>
            <a:prstGeom prst="ellipse">
              <a:avLst/>
            </a:prstGeom>
            <a:gradFill flip="none" rotWithShape="1">
              <a:gsLst>
                <a:gs pos="21000">
                  <a:srgbClr val="432E4E"/>
                </a:gs>
                <a:gs pos="61000">
                  <a:srgbClr val="AD3CB6"/>
                </a:gs>
                <a:gs pos="100000">
                  <a:srgbClr val="463961"/>
                </a:gs>
              </a:gsLst>
              <a:lin ang="10800000" scaled="1"/>
              <a:tileRect/>
            </a:gradFill>
            <a:ln w="25400" cap="flat" cmpd="sng" algn="ctr">
              <a:no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20" name="圆角矩形 60"/>
            <p:cNvSpPr/>
            <p:nvPr/>
          </p:nvSpPr>
          <p:spPr bwMode="auto">
            <a:xfrm>
              <a:off x="956145" y="2499500"/>
              <a:ext cx="7121427" cy="617871"/>
            </a:xfrm>
            <a:prstGeom prst="roundRect">
              <a:avLst/>
            </a:prstGeom>
            <a:solidFill>
              <a:srgbClr val="66FFF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a:defRPr/>
              </a:pPr>
              <a:endParaRPr lang="zh-TW" altLang="en-US" sz="3600" b="1" dirty="0">
                <a:latin typeface="標楷體" panose="03000509000000000000" pitchFamily="65" charset="-120"/>
                <a:ea typeface="標楷體" panose="03000509000000000000" pitchFamily="65" charset="-120"/>
                <a:cs typeface="Arial" pitchFamily="34" charset="0"/>
              </a:endParaRPr>
            </a:p>
          </p:txBody>
        </p:sp>
        <p:sp>
          <p:nvSpPr>
            <p:cNvPr id="22" name="五边形 4"/>
            <p:cNvSpPr/>
            <p:nvPr/>
          </p:nvSpPr>
          <p:spPr bwMode="auto">
            <a:xfrm>
              <a:off x="648224" y="2564904"/>
              <a:ext cx="1601082" cy="495717"/>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432E4E"/>
                </a:gs>
                <a:gs pos="58000">
                  <a:srgbClr val="7951A9"/>
                </a:gs>
                <a:gs pos="27000">
                  <a:srgbClr val="463961"/>
                </a:gs>
                <a:gs pos="0">
                  <a:srgbClr val="943BB7"/>
                </a:gs>
                <a:gs pos="88000">
                  <a:srgbClr val="AD3CB6"/>
                </a:gs>
              </a:gsLst>
              <a:lin ang="10800000" scaled="1"/>
              <a:tileRect/>
            </a:gradFill>
            <a:ln w="19050" cap="flat" cmpd="sng" algn="ctr">
              <a:solidFill>
                <a:srgbClr val="943BB7"/>
              </a:solidFill>
              <a:prstDash val="solid"/>
            </a:ln>
            <a:effectLst/>
          </p:spPr>
          <p:txBody>
            <a:bodyPr anchor="ctr"/>
            <a:lstStyle/>
            <a:p>
              <a:pPr algn="ctr">
                <a:defRPr/>
              </a:pPr>
              <a:endParaRPr lang="zh-CN" altLang="en-US" kern="0">
                <a:latin typeface="標楷體" panose="03000509000000000000" pitchFamily="65" charset="-120"/>
                <a:ea typeface="標楷體" panose="03000509000000000000" pitchFamily="65" charset="-120"/>
              </a:endParaRPr>
            </a:p>
          </p:txBody>
        </p:sp>
        <p:sp>
          <p:nvSpPr>
            <p:cNvPr id="23" name="TextBox 29"/>
            <p:cNvSpPr txBox="1">
              <a:spLocks noChangeArrowheads="1"/>
            </p:cNvSpPr>
            <p:nvPr/>
          </p:nvSpPr>
          <p:spPr bwMode="auto">
            <a:xfrm>
              <a:off x="934751" y="2492896"/>
              <a:ext cx="805476" cy="5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lnSpc>
                  <a:spcPct val="130000"/>
                </a:lnSpc>
              </a:pPr>
              <a:r>
                <a:rPr kumimoji="0" lang="zh-TW" altLang="en-US" sz="3200" b="1" dirty="0">
                  <a:latin typeface="標楷體" panose="03000509000000000000" pitchFamily="65" charset="-120"/>
                  <a:ea typeface="標楷體" panose="03000509000000000000" pitchFamily="65" charset="-120"/>
                  <a:cs typeface="Calibri" pitchFamily="34" charset="0"/>
                </a:rPr>
                <a:t>叁</a:t>
              </a:r>
              <a:endParaRPr kumimoji="0" lang="en-US" altLang="zh-CN" sz="3200" b="1" dirty="0">
                <a:latin typeface="標楷體" panose="03000509000000000000" pitchFamily="65" charset="-120"/>
                <a:ea typeface="標楷體" panose="03000509000000000000" pitchFamily="65" charset="-120"/>
                <a:cs typeface="Calibri" pitchFamily="34" charset="0"/>
              </a:endParaRPr>
            </a:p>
          </p:txBody>
        </p:sp>
      </p:grpSp>
      <p:sp>
        <p:nvSpPr>
          <p:cNvPr id="2" name="投影片編號版面配置區 1"/>
          <p:cNvSpPr>
            <a:spLocks noGrp="1"/>
          </p:cNvSpPr>
          <p:nvPr>
            <p:ph type="sldNum" sz="quarter" idx="12"/>
          </p:nvPr>
        </p:nvSpPr>
        <p:spPr/>
        <p:txBody>
          <a:bodyPr/>
          <a:lstStyle/>
          <a:p>
            <a:fld id="{6D241D89-030D-4ED5-8147-9DCF03B2C7E4}" type="slidenum">
              <a:rPr lang="zh-TW" altLang="en-US" smtClean="0"/>
              <a:t>3</a:t>
            </a:fld>
            <a:endParaRPr lang="zh-TW" altLang="en-US"/>
          </a:p>
        </p:txBody>
      </p:sp>
      <p:sp>
        <p:nvSpPr>
          <p:cNvPr id="5" name="矩形 4"/>
          <p:cNvSpPr/>
          <p:nvPr/>
        </p:nvSpPr>
        <p:spPr>
          <a:xfrm>
            <a:off x="2555776" y="4036940"/>
            <a:ext cx="4698723" cy="584775"/>
          </a:xfrm>
          <a:prstGeom prst="rect">
            <a:avLst/>
          </a:prstGeom>
        </p:spPr>
        <p:txBody>
          <a:bodyPr wrap="none">
            <a:spAutoFit/>
          </a:bodyPr>
          <a:lstStyle/>
          <a:p>
            <a:pPr algn="ctr">
              <a:defRPr/>
            </a:pPr>
            <a:r>
              <a:rPr lang="zh-TW" altLang="en-US" sz="3200" b="1" kern="0" dirty="0">
                <a:latin typeface="標楷體" panose="03000509000000000000" pitchFamily="65" charset="-120"/>
                <a:ea typeface="標楷體" panose="03000509000000000000" pitchFamily="65" charset="-120"/>
                <a:cs typeface="Arial" pitchFamily="34" charset="0"/>
              </a:rPr>
              <a:t>居家醫療收案條件及架構</a:t>
            </a:r>
          </a:p>
        </p:txBody>
      </p:sp>
      <p:sp>
        <p:nvSpPr>
          <p:cNvPr id="19" name="圆角矩形 60"/>
          <p:cNvSpPr/>
          <p:nvPr/>
        </p:nvSpPr>
        <p:spPr bwMode="auto">
          <a:xfrm>
            <a:off x="1206200" y="4941168"/>
            <a:ext cx="7037118" cy="832133"/>
          </a:xfrm>
          <a:prstGeom prst="roundRect">
            <a:avLst/>
          </a:prstGeom>
          <a:solidFill>
            <a:srgbClr val="FFFF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anchor="ctr"/>
          <a:lstStyle/>
          <a:p>
            <a:pPr algn="ctr">
              <a:defRPr/>
            </a:pPr>
            <a:r>
              <a:rPr lang="zh-TW" altLang="en-US" sz="3600" b="1" kern="0" dirty="0">
                <a:latin typeface="標楷體" panose="03000509000000000000" pitchFamily="65" charset="-120"/>
                <a:ea typeface="標楷體" panose="03000509000000000000" pitchFamily="65" charset="-120"/>
                <a:cs typeface="Arial" pitchFamily="34" charset="0"/>
              </a:rPr>
              <a:t>失智據點小花絮</a:t>
            </a:r>
          </a:p>
        </p:txBody>
      </p:sp>
      <p:sp>
        <p:nvSpPr>
          <p:cNvPr id="24" name="五边形 4"/>
          <p:cNvSpPr/>
          <p:nvPr/>
        </p:nvSpPr>
        <p:spPr bwMode="auto">
          <a:xfrm>
            <a:off x="1007747" y="5061598"/>
            <a:ext cx="1616162" cy="591271"/>
          </a:xfrm>
          <a:custGeom>
            <a:avLst/>
            <a:gdLst>
              <a:gd name="connsiteX0" fmla="*/ 0 w 2376264"/>
              <a:gd name="connsiteY0" fmla="*/ 0 h 576064"/>
              <a:gd name="connsiteX1" fmla="*/ 2088232 w 2376264"/>
              <a:gd name="connsiteY1" fmla="*/ 0 h 576064"/>
              <a:gd name="connsiteX2" fmla="*/ 2376264 w 2376264"/>
              <a:gd name="connsiteY2" fmla="*/ 288032 h 576064"/>
              <a:gd name="connsiteX3" fmla="*/ 2088232 w 2376264"/>
              <a:gd name="connsiteY3" fmla="*/ 576064 h 576064"/>
              <a:gd name="connsiteX4" fmla="*/ 0 w 2376264"/>
              <a:gd name="connsiteY4" fmla="*/ 576064 h 576064"/>
              <a:gd name="connsiteX5" fmla="*/ 0 w 2376264"/>
              <a:gd name="connsiteY5" fmla="*/ 0 h 576064"/>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 name="connsiteX0" fmla="*/ 0 w 2376264"/>
              <a:gd name="connsiteY0" fmla="*/ 94571 h 670635"/>
              <a:gd name="connsiteX1" fmla="*/ 2088232 w 2376264"/>
              <a:gd name="connsiteY1" fmla="*/ 94571 h 670635"/>
              <a:gd name="connsiteX2" fmla="*/ 2376264 w 2376264"/>
              <a:gd name="connsiteY2" fmla="*/ 382603 h 670635"/>
              <a:gd name="connsiteX3" fmla="*/ 2088232 w 2376264"/>
              <a:gd name="connsiteY3" fmla="*/ 670635 h 670635"/>
              <a:gd name="connsiteX4" fmla="*/ 0 w 2376264"/>
              <a:gd name="connsiteY4" fmla="*/ 670635 h 670635"/>
              <a:gd name="connsiteX5" fmla="*/ 0 w 2376264"/>
              <a:gd name="connsiteY5" fmla="*/ 94571 h 67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6264" h="670635">
                <a:moveTo>
                  <a:pt x="0" y="94571"/>
                </a:moveTo>
                <a:cubicBezTo>
                  <a:pt x="11714" y="-118214"/>
                  <a:pt x="1392155" y="94571"/>
                  <a:pt x="2088232" y="94571"/>
                </a:cubicBezTo>
                <a:lnTo>
                  <a:pt x="2376264" y="382603"/>
                </a:lnTo>
                <a:lnTo>
                  <a:pt x="2088232" y="670635"/>
                </a:lnTo>
                <a:cubicBezTo>
                  <a:pt x="1392155" y="670635"/>
                  <a:pt x="259005" y="475103"/>
                  <a:pt x="0" y="670635"/>
                </a:cubicBezTo>
                <a:lnTo>
                  <a:pt x="0" y="94571"/>
                </a:lnTo>
                <a:close/>
              </a:path>
            </a:pathLst>
          </a:custGeom>
          <a:gradFill flip="none" rotWithShape="1">
            <a:gsLst>
              <a:gs pos="100000">
                <a:srgbClr val="432E4E"/>
              </a:gs>
              <a:gs pos="58000">
                <a:srgbClr val="7951A9"/>
              </a:gs>
              <a:gs pos="27000">
                <a:srgbClr val="463961"/>
              </a:gs>
              <a:gs pos="0">
                <a:srgbClr val="943BB7"/>
              </a:gs>
              <a:gs pos="88000">
                <a:srgbClr val="AD3CB6"/>
              </a:gs>
            </a:gsLst>
            <a:lin ang="10800000" scaled="1"/>
            <a:tileRect/>
          </a:gradFill>
          <a:ln w="19050" cap="flat" cmpd="sng" algn="ctr">
            <a:solidFill>
              <a:srgbClr val="943BB7"/>
            </a:solidFill>
            <a:prstDash val="solid"/>
          </a:ln>
          <a:effectLst/>
        </p:spPr>
        <p:txBody>
          <a:bodyPr anchor="ctr"/>
          <a:lstStyle/>
          <a:p>
            <a:pPr algn="ctr">
              <a:defRPr/>
            </a:pPr>
            <a:endParaRPr lang="zh-CN" altLang="en-US" kern="0">
              <a:latin typeface="微軟正黑體" panose="020B0604030504040204" pitchFamily="34" charset="-120"/>
              <a:ea typeface="微軟正黑體" panose="020B0604030504040204" pitchFamily="34" charset="-120"/>
            </a:endParaRPr>
          </a:p>
        </p:txBody>
      </p:sp>
      <p:sp>
        <p:nvSpPr>
          <p:cNvPr id="25" name="TextBox 29"/>
          <p:cNvSpPr txBox="1">
            <a:spLocks noChangeArrowheads="1"/>
          </p:cNvSpPr>
          <p:nvPr/>
        </p:nvSpPr>
        <p:spPr bwMode="auto">
          <a:xfrm>
            <a:off x="1011594" y="4941168"/>
            <a:ext cx="1285262" cy="66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fontAlgn="base" hangingPunct="1">
              <a:lnSpc>
                <a:spcPct val="130000"/>
              </a:lnSpc>
              <a:spcBef>
                <a:spcPct val="0"/>
              </a:spcBef>
              <a:spcAft>
                <a:spcPct val="0"/>
              </a:spcAft>
              <a:defRPr/>
            </a:pPr>
            <a:r>
              <a:rPr kumimoji="0" lang="zh-TW" altLang="en-US" sz="3200" b="1" kern="0" dirty="0">
                <a:latin typeface="微軟正黑體" panose="020B0604030504040204" pitchFamily="34" charset="-120"/>
                <a:ea typeface="微軟正黑體" panose="020B0604030504040204" pitchFamily="34" charset="-120"/>
                <a:cs typeface="Calibri" pitchFamily="34" charset="0"/>
              </a:rPr>
              <a:t>肆</a:t>
            </a:r>
            <a:endParaRPr kumimoji="0" lang="en-US" altLang="zh-CN" sz="3200" b="1" kern="0" dirty="0" smtClean="0">
              <a:latin typeface="微軟正黑體" panose="020B0604030504040204" pitchFamily="34" charset="-120"/>
              <a:ea typeface="微軟正黑體" panose="020B0604030504040204" pitchFamily="34" charset="-120"/>
              <a:cs typeface="Calibri" pitchFamily="34" charset="0"/>
            </a:endParaRPr>
          </a:p>
        </p:txBody>
      </p:sp>
    </p:spTree>
    <p:extLst>
      <p:ext uri="{BB962C8B-B14F-4D97-AF65-F5344CB8AC3E}">
        <p14:creationId xmlns:p14="http://schemas.microsoft.com/office/powerpoint/2010/main" val="241625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259" t="35206" r="25927" b="20000"/>
          <a:stretch/>
        </p:blipFill>
        <p:spPr bwMode="auto">
          <a:xfrm>
            <a:off x="179512" y="1844824"/>
            <a:ext cx="8862496" cy="451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457200" y="116632"/>
            <a:ext cx="8229600" cy="792088"/>
          </a:xfrm>
        </p:spPr>
        <p:txBody>
          <a:bodyPr>
            <a:noAutofit/>
          </a:bodyPr>
          <a:lstStyle/>
          <a:p>
            <a:r>
              <a:rPr lang="zh-TW" altLang="en-US" sz="4800" b="1" dirty="0" smtClean="0">
                <a:solidFill>
                  <a:srgbClr val="0000FF"/>
                </a:solidFill>
                <a:effectLst/>
                <a:latin typeface="標楷體" panose="03000509000000000000" pitchFamily="65" charset="-120"/>
                <a:ea typeface="標楷體" panose="03000509000000000000" pitchFamily="65" charset="-120"/>
                <a:cs typeface="+mj-cs"/>
              </a:rPr>
              <a:t>各國高齡</a:t>
            </a:r>
            <a:r>
              <a:rPr lang="zh-TW" altLang="en-US" sz="4800" b="1" dirty="0">
                <a:solidFill>
                  <a:srgbClr val="0000FF"/>
                </a:solidFill>
                <a:effectLst/>
                <a:latin typeface="標楷體" panose="03000509000000000000" pitchFamily="65" charset="-120"/>
                <a:ea typeface="標楷體" panose="03000509000000000000" pitchFamily="65" charset="-120"/>
                <a:cs typeface="+mj-cs"/>
              </a:rPr>
              <a:t>人口比率推計</a:t>
            </a:r>
          </a:p>
        </p:txBody>
      </p:sp>
      <p:sp>
        <p:nvSpPr>
          <p:cNvPr id="3" name="內容版面配置區 2"/>
          <p:cNvSpPr>
            <a:spLocks noGrp="1"/>
          </p:cNvSpPr>
          <p:nvPr>
            <p:ph idx="1"/>
          </p:nvPr>
        </p:nvSpPr>
        <p:spPr>
          <a:xfrm>
            <a:off x="495960" y="861999"/>
            <a:ext cx="8229600" cy="1008112"/>
          </a:xfrm>
        </p:spPr>
        <p:txBody>
          <a:bodyPr>
            <a:noAutofit/>
          </a:bodyPr>
          <a:lstStyle/>
          <a:p>
            <a:pPr marL="179388" indent="-179388">
              <a:lnSpc>
                <a:spcPts val="2400"/>
              </a:lnSpc>
              <a:buBlip>
                <a:blip r:embed="rId3"/>
              </a:buBlip>
            </a:pPr>
            <a:r>
              <a:rPr lang="zh-TW" altLang="en-US" sz="1600" dirty="0" smtClean="0">
                <a:solidFill>
                  <a:schemeClr val="tx1"/>
                </a:solidFill>
                <a:latin typeface="標楷體" panose="03000509000000000000" pitchFamily="65" charset="-120"/>
                <a:ea typeface="標楷體" panose="03000509000000000000" pitchFamily="65" charset="-120"/>
              </a:rPr>
              <a:t>根據</a:t>
            </a:r>
            <a:r>
              <a:rPr lang="zh-TW" altLang="en-US" sz="1600" dirty="0">
                <a:solidFill>
                  <a:schemeClr val="tx1"/>
                </a:solidFill>
                <a:latin typeface="標楷體" panose="03000509000000000000" pitchFamily="65" charset="-120"/>
                <a:ea typeface="標楷體" panose="03000509000000000000" pitchFamily="65" charset="-120"/>
              </a:rPr>
              <a:t>台灣</a:t>
            </a:r>
            <a:r>
              <a:rPr lang="en-US" altLang="zh-TW" sz="1600" dirty="0" smtClean="0">
                <a:solidFill>
                  <a:schemeClr val="tx1"/>
                </a:solidFill>
                <a:latin typeface="標楷體" panose="03000509000000000000" pitchFamily="65" charset="-120"/>
                <a:ea typeface="標楷體" panose="03000509000000000000" pitchFamily="65" charset="-120"/>
              </a:rPr>
              <a:t>2014</a:t>
            </a:r>
            <a:r>
              <a:rPr lang="zh-TW" altLang="en-US" sz="1600" dirty="0">
                <a:solidFill>
                  <a:schemeClr val="tx1"/>
                </a:solidFill>
                <a:latin typeface="標楷體" panose="03000509000000000000" pitchFamily="65" charset="-120"/>
                <a:ea typeface="標楷體" panose="03000509000000000000" pitchFamily="65" charset="-120"/>
              </a:rPr>
              <a:t>年人口中推計結果，</a:t>
            </a:r>
            <a:r>
              <a:rPr lang="zh-TW" altLang="en-US" sz="1600" dirty="0" smtClean="0">
                <a:solidFill>
                  <a:schemeClr val="tx1"/>
                </a:solidFill>
                <a:latin typeface="標楷體" panose="03000509000000000000" pitchFamily="65" charset="-120"/>
                <a:ea typeface="標楷體" panose="03000509000000000000" pitchFamily="65" charset="-120"/>
              </a:rPr>
              <a:t>未來</a:t>
            </a:r>
            <a:r>
              <a:rPr lang="zh-TW" altLang="en-US" sz="1600" dirty="0">
                <a:solidFill>
                  <a:schemeClr val="tx1"/>
                </a:solidFill>
                <a:latin typeface="標楷體" panose="03000509000000000000" pitchFamily="65" charset="-120"/>
                <a:ea typeface="標楷體" panose="03000509000000000000" pitchFamily="65" charset="-120"/>
              </a:rPr>
              <a:t>台灣</a:t>
            </a:r>
            <a:r>
              <a:rPr lang="zh-TW" altLang="en-US" sz="1600" dirty="0" smtClean="0">
                <a:solidFill>
                  <a:schemeClr val="tx1"/>
                </a:solidFill>
                <a:latin typeface="標楷體" panose="03000509000000000000" pitchFamily="65" charset="-120"/>
                <a:ea typeface="標楷體" panose="03000509000000000000" pitchFamily="65" charset="-120"/>
              </a:rPr>
              <a:t>人口</a:t>
            </a:r>
            <a:r>
              <a:rPr lang="zh-TW" altLang="en-US" sz="1600" dirty="0">
                <a:solidFill>
                  <a:schemeClr val="tx1"/>
                </a:solidFill>
                <a:latin typeface="標楷體" panose="03000509000000000000" pitchFamily="65" charset="-120"/>
                <a:ea typeface="標楷體" panose="03000509000000000000" pitchFamily="65" charset="-120"/>
              </a:rPr>
              <a:t>將快速老化，於</a:t>
            </a:r>
            <a:r>
              <a:rPr lang="en-US" altLang="zh-TW" sz="1600" dirty="0">
                <a:solidFill>
                  <a:schemeClr val="tx1"/>
                </a:solidFill>
                <a:latin typeface="標楷體" panose="03000509000000000000" pitchFamily="65" charset="-120"/>
                <a:ea typeface="標楷體" panose="03000509000000000000" pitchFamily="65" charset="-120"/>
              </a:rPr>
              <a:t>2025</a:t>
            </a:r>
            <a:r>
              <a:rPr lang="zh-TW" altLang="en-US" sz="1600" dirty="0">
                <a:solidFill>
                  <a:schemeClr val="tx1"/>
                </a:solidFill>
                <a:latin typeface="標楷體" panose="03000509000000000000" pitchFamily="65" charset="-120"/>
                <a:ea typeface="標楷體" panose="03000509000000000000" pitchFamily="65" charset="-120"/>
              </a:rPr>
              <a:t>年進</a:t>
            </a:r>
            <a:r>
              <a:rPr lang="zh-TW" altLang="en-US" sz="1600" dirty="0" smtClean="0">
                <a:solidFill>
                  <a:schemeClr val="tx1"/>
                </a:solidFill>
                <a:latin typeface="標楷體" panose="03000509000000000000" pitchFamily="65" charset="-120"/>
                <a:ea typeface="標楷體" panose="03000509000000000000" pitchFamily="65" charset="-120"/>
              </a:rPr>
              <a:t>入超</a:t>
            </a:r>
            <a:r>
              <a:rPr lang="zh-TW" altLang="en-US" sz="1600" dirty="0">
                <a:solidFill>
                  <a:schemeClr val="tx1"/>
                </a:solidFill>
                <a:latin typeface="標楷體" panose="03000509000000000000" pitchFamily="65" charset="-120"/>
                <a:ea typeface="標楷體" panose="03000509000000000000" pitchFamily="65" charset="-120"/>
              </a:rPr>
              <a:t>高齡社會，至</a:t>
            </a:r>
            <a:r>
              <a:rPr lang="en-US" altLang="zh-TW" sz="1600" dirty="0">
                <a:solidFill>
                  <a:schemeClr val="tx1"/>
                </a:solidFill>
                <a:latin typeface="標楷體" panose="03000509000000000000" pitchFamily="65" charset="-120"/>
                <a:ea typeface="標楷體" panose="03000509000000000000" pitchFamily="65" charset="-120"/>
              </a:rPr>
              <a:t>2060</a:t>
            </a:r>
            <a:r>
              <a:rPr lang="zh-TW" altLang="en-US" sz="1600" dirty="0">
                <a:solidFill>
                  <a:schemeClr val="tx1"/>
                </a:solidFill>
                <a:latin typeface="標楷體" panose="03000509000000000000" pitchFamily="65" charset="-120"/>
                <a:ea typeface="標楷體" panose="03000509000000000000" pitchFamily="65" charset="-120"/>
              </a:rPr>
              <a:t>年</a:t>
            </a:r>
            <a:r>
              <a:rPr lang="zh-TW" altLang="en-US" sz="1600" dirty="0" smtClean="0">
                <a:solidFill>
                  <a:schemeClr val="tx1"/>
                </a:solidFill>
                <a:latin typeface="標楷體" panose="03000509000000000000" pitchFamily="65" charset="-120"/>
                <a:ea typeface="標楷體" panose="03000509000000000000" pitchFamily="65" charset="-120"/>
              </a:rPr>
              <a:t>，高齡</a:t>
            </a:r>
            <a:r>
              <a:rPr lang="zh-TW" altLang="en-US" sz="1600" dirty="0">
                <a:solidFill>
                  <a:schemeClr val="tx1"/>
                </a:solidFill>
                <a:latin typeface="標楷體" panose="03000509000000000000" pitchFamily="65" charset="-120"/>
                <a:ea typeface="標楷體" panose="03000509000000000000" pitchFamily="65" charset="-120"/>
              </a:rPr>
              <a:t>人口</a:t>
            </a:r>
            <a:r>
              <a:rPr lang="en-US" altLang="zh-TW" sz="1600" dirty="0">
                <a:solidFill>
                  <a:schemeClr val="tx1"/>
                </a:solidFill>
                <a:latin typeface="標楷體" panose="03000509000000000000" pitchFamily="65" charset="-120"/>
                <a:ea typeface="標楷體" panose="03000509000000000000" pitchFamily="65" charset="-120"/>
              </a:rPr>
              <a:t>(65</a:t>
            </a:r>
            <a:r>
              <a:rPr lang="zh-TW" altLang="en-US" sz="1600" dirty="0">
                <a:solidFill>
                  <a:schemeClr val="tx1"/>
                </a:solidFill>
                <a:latin typeface="標楷體" panose="03000509000000000000" pitchFamily="65" charset="-120"/>
                <a:ea typeface="標楷體" panose="03000509000000000000" pitchFamily="65" charset="-120"/>
              </a:rPr>
              <a:t>歲以上</a:t>
            </a:r>
            <a:r>
              <a:rPr lang="en-US" altLang="zh-TW" sz="1600" dirty="0">
                <a:solidFill>
                  <a:schemeClr val="tx1"/>
                </a:solidFill>
                <a:latin typeface="標楷體" panose="03000509000000000000" pitchFamily="65" charset="-120"/>
                <a:ea typeface="標楷體" panose="03000509000000000000" pitchFamily="65" charset="-120"/>
              </a:rPr>
              <a:t>)</a:t>
            </a:r>
            <a:r>
              <a:rPr lang="zh-TW" altLang="en-US" sz="1600" dirty="0">
                <a:solidFill>
                  <a:schemeClr val="tx1"/>
                </a:solidFill>
                <a:latin typeface="標楷體" panose="03000509000000000000" pitchFamily="65" charset="-120"/>
                <a:ea typeface="標楷體" panose="03000509000000000000" pitchFamily="65" charset="-120"/>
              </a:rPr>
              <a:t>占總人口比率達</a:t>
            </a:r>
            <a:r>
              <a:rPr lang="en-US" altLang="zh-TW" sz="1600" b="1" u="sng" dirty="0">
                <a:solidFill>
                  <a:srgbClr val="C00000"/>
                </a:solidFill>
                <a:latin typeface="標楷體" panose="03000509000000000000" pitchFamily="65" charset="-120"/>
                <a:ea typeface="標楷體" panose="03000509000000000000" pitchFamily="65" charset="-120"/>
              </a:rPr>
              <a:t>42%</a:t>
            </a:r>
            <a:r>
              <a:rPr lang="zh-TW" altLang="en-US" sz="1600" dirty="0">
                <a:solidFill>
                  <a:schemeClr val="tx1"/>
                </a:solidFill>
                <a:latin typeface="標楷體" panose="03000509000000000000" pitchFamily="65" charset="-120"/>
                <a:ea typeface="標楷體" panose="03000509000000000000" pitchFamily="65" charset="-120"/>
              </a:rPr>
              <a:t>，</a:t>
            </a:r>
            <a:r>
              <a:rPr lang="zh-TW" altLang="en-US" sz="1600" dirty="0" smtClean="0">
                <a:solidFill>
                  <a:schemeClr val="tx1"/>
                </a:solidFill>
                <a:latin typeface="標楷體" panose="03000509000000000000" pitchFamily="65" charset="-120"/>
                <a:ea typeface="標楷體" panose="03000509000000000000" pitchFamily="65" charset="-120"/>
              </a:rPr>
              <a:t>整體人口</a:t>
            </a:r>
            <a:r>
              <a:rPr lang="zh-TW" altLang="en-US" sz="1600" dirty="0">
                <a:solidFill>
                  <a:schemeClr val="tx1"/>
                </a:solidFill>
                <a:latin typeface="標楷體" panose="03000509000000000000" pitchFamily="65" charset="-120"/>
                <a:ea typeface="標楷體" panose="03000509000000000000" pitchFamily="65" charset="-120"/>
              </a:rPr>
              <a:t>結構將從目前主要</a:t>
            </a:r>
            <a:r>
              <a:rPr lang="zh-TW" altLang="en-US" sz="1600" b="1" dirty="0">
                <a:solidFill>
                  <a:srgbClr val="C00000"/>
                </a:solidFill>
                <a:latin typeface="標楷體" panose="03000509000000000000" pitchFamily="65" charset="-120"/>
                <a:ea typeface="標楷體" panose="03000509000000000000" pitchFamily="65" charset="-120"/>
              </a:rPr>
              <a:t>國家高齡人口比率最低之列，演變為高於其他國家 </a:t>
            </a:r>
          </a:p>
        </p:txBody>
      </p:sp>
      <p:sp>
        <p:nvSpPr>
          <p:cNvPr id="4" name="矩形 3"/>
          <p:cNvSpPr/>
          <p:nvPr/>
        </p:nvSpPr>
        <p:spPr>
          <a:xfrm>
            <a:off x="803175" y="6358886"/>
            <a:ext cx="7200800" cy="461665"/>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資料來源：國家發展委員會「中華民國人口推計</a:t>
            </a:r>
            <a:r>
              <a:rPr lang="en-US" altLang="zh-TW" sz="1200" dirty="0">
                <a:latin typeface="標楷體" panose="03000509000000000000" pitchFamily="65" charset="-120"/>
                <a:ea typeface="標楷體" panose="03000509000000000000" pitchFamily="65" charset="-120"/>
              </a:rPr>
              <a:t>(103</a:t>
            </a:r>
            <a:r>
              <a:rPr lang="zh-TW" altLang="en-US" sz="1200" dirty="0">
                <a:latin typeface="標楷體" panose="03000509000000000000" pitchFamily="65" charset="-120"/>
                <a:ea typeface="標楷體" panose="03000509000000000000" pitchFamily="65" charset="-120"/>
              </a:rPr>
              <a:t>年至</a:t>
            </a:r>
            <a:r>
              <a:rPr lang="en-US" altLang="zh-TW" sz="1200" dirty="0">
                <a:latin typeface="標楷體" panose="03000509000000000000" pitchFamily="65" charset="-120"/>
                <a:ea typeface="標楷體" panose="03000509000000000000" pitchFamily="65" charset="-120"/>
              </a:rPr>
              <a:t>150</a:t>
            </a:r>
            <a:r>
              <a:rPr lang="zh-TW" altLang="en-US" sz="1200" dirty="0">
                <a:latin typeface="標楷體" panose="03000509000000000000" pitchFamily="65" charset="-120"/>
                <a:ea typeface="標楷體" panose="03000509000000000000" pitchFamily="65" charset="-120"/>
              </a:rPr>
              <a:t>年</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」簡報。 附 註：「超高齡社會」係指</a:t>
            </a:r>
            <a:r>
              <a:rPr lang="zh-TW" altLang="en-US" sz="1200" dirty="0" smtClean="0">
                <a:latin typeface="標楷體" panose="03000509000000000000" pitchFamily="65" charset="-120"/>
                <a:ea typeface="標楷體" panose="03000509000000000000" pitchFamily="65" charset="-120"/>
              </a:rPr>
              <a:t>一</a:t>
            </a:r>
            <a:endParaRPr lang="en-US" altLang="zh-TW" sz="1200" dirty="0" smtClean="0">
              <a:latin typeface="標楷體" panose="03000509000000000000" pitchFamily="65" charset="-120"/>
              <a:ea typeface="標楷體" panose="03000509000000000000" pitchFamily="65" charset="-120"/>
            </a:endParaRPr>
          </a:p>
          <a:p>
            <a:r>
              <a:rPr lang="en-US" altLang="zh-TW" sz="1200" dirty="0">
                <a:latin typeface="標楷體" panose="03000509000000000000" pitchFamily="65" charset="-120"/>
                <a:ea typeface="標楷體" panose="03000509000000000000" pitchFamily="65" charset="-120"/>
              </a:rPr>
              <a:t> </a:t>
            </a:r>
            <a:r>
              <a:rPr lang="en-US" altLang="zh-TW" sz="1200" dirty="0" smtClean="0">
                <a:latin typeface="標楷體" panose="03000509000000000000" pitchFamily="65" charset="-120"/>
                <a:ea typeface="標楷體" panose="03000509000000000000" pitchFamily="65" charset="-120"/>
              </a:rPr>
              <a:t>                 </a:t>
            </a:r>
            <a:r>
              <a:rPr lang="zh-TW" altLang="en-US" sz="1200" dirty="0" smtClean="0">
                <a:latin typeface="標楷體" panose="03000509000000000000" pitchFamily="65" charset="-120"/>
                <a:ea typeface="標楷體" panose="03000509000000000000" pitchFamily="65" charset="-120"/>
              </a:rPr>
              <a:t>地區</a:t>
            </a:r>
            <a:r>
              <a:rPr lang="zh-TW" altLang="en-US" sz="1200" dirty="0">
                <a:latin typeface="標楷體" panose="03000509000000000000" pitchFamily="65" charset="-120"/>
                <a:ea typeface="標楷體" panose="03000509000000000000" pitchFamily="65" charset="-120"/>
              </a:rPr>
              <a:t>老年人口占該地區人口比率大於</a:t>
            </a:r>
            <a:r>
              <a:rPr lang="en-US" altLang="zh-TW" sz="1200" dirty="0">
                <a:latin typeface="標楷體" panose="03000509000000000000" pitchFamily="65" charset="-120"/>
                <a:ea typeface="標楷體" panose="03000509000000000000" pitchFamily="65" charset="-120"/>
              </a:rPr>
              <a:t>20%</a:t>
            </a:r>
            <a:r>
              <a:rPr lang="zh-TW" altLang="en-US" sz="1200" dirty="0">
                <a:latin typeface="標楷體" panose="03000509000000000000" pitchFamily="65" charset="-120"/>
                <a:ea typeface="標楷體" panose="03000509000000000000" pitchFamily="65" charset="-120"/>
              </a:rPr>
              <a:t>。 </a:t>
            </a:r>
          </a:p>
        </p:txBody>
      </p:sp>
      <p:sp>
        <p:nvSpPr>
          <p:cNvPr id="6" name="投影片編號版面配置區 5"/>
          <p:cNvSpPr>
            <a:spLocks noGrp="1"/>
          </p:cNvSpPr>
          <p:nvPr>
            <p:ph type="sldNum" sz="quarter" idx="12"/>
          </p:nvPr>
        </p:nvSpPr>
        <p:spPr/>
        <p:txBody>
          <a:bodyPr/>
          <a:lstStyle/>
          <a:p>
            <a:fld id="{30F70A2C-B7C0-4BBF-A84E-E45FDF75278A}" type="slidenum">
              <a:rPr lang="zh-TW" altLang="en-US" smtClean="0"/>
              <a:t>4</a:t>
            </a:fld>
            <a:endParaRPr lang="zh-TW" altLang="en-US" dirty="0"/>
          </a:p>
        </p:txBody>
      </p:sp>
    </p:spTree>
    <p:extLst>
      <p:ext uri="{BB962C8B-B14F-4D97-AF65-F5344CB8AC3E}">
        <p14:creationId xmlns:p14="http://schemas.microsoft.com/office/powerpoint/2010/main" val="868977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706090"/>
          </a:xfrm>
        </p:spPr>
        <p:txBody>
          <a:bodyPr>
            <a:noAutofit/>
          </a:bodyPr>
          <a:lstStyle/>
          <a:p>
            <a:r>
              <a:rPr lang="zh-TW" altLang="en-US" sz="4800" b="1" dirty="0">
                <a:solidFill>
                  <a:srgbClr val="0000FF"/>
                </a:solidFill>
                <a:effectLst/>
                <a:latin typeface="標楷體" panose="03000509000000000000" pitchFamily="65" charset="-120"/>
                <a:ea typeface="標楷體" panose="03000509000000000000" pitchFamily="65" charset="-120"/>
                <a:cs typeface="+mj-cs"/>
              </a:rPr>
              <a:t>台灣失能人口推估</a:t>
            </a:r>
          </a:p>
        </p:txBody>
      </p:sp>
      <p:sp>
        <p:nvSpPr>
          <p:cNvPr id="4" name="矩形 3"/>
          <p:cNvSpPr/>
          <p:nvPr/>
        </p:nvSpPr>
        <p:spPr>
          <a:xfrm>
            <a:off x="647564" y="6530860"/>
            <a:ext cx="7632848" cy="276999"/>
          </a:xfrm>
          <a:prstGeom prst="rect">
            <a:avLst/>
          </a:prstGeom>
        </p:spPr>
        <p:txBody>
          <a:bodyPr wrap="square">
            <a:spAutoFit/>
          </a:bodyPr>
          <a:lstStyle/>
          <a:p>
            <a:r>
              <a:rPr lang="zh-TW" altLang="en-US" sz="1200" b="1" dirty="0">
                <a:latin typeface="標楷體" panose="03000509000000000000" pitchFamily="65" charset="-120"/>
                <a:ea typeface="標楷體" panose="03000509000000000000" pitchFamily="65" charset="-120"/>
              </a:rPr>
              <a:t>統計資料來源：經建會「我國長期照護需求推估及服務供給</a:t>
            </a:r>
            <a:r>
              <a:rPr lang="zh-TW" altLang="en-US" sz="1200" b="1" dirty="0" smtClean="0">
                <a:latin typeface="標楷體" panose="03000509000000000000" pitchFamily="65" charset="-120"/>
                <a:ea typeface="標楷體" panose="03000509000000000000" pitchFamily="65" charset="-120"/>
              </a:rPr>
              <a:t>現況我國</a:t>
            </a:r>
            <a:r>
              <a:rPr lang="zh-TW" altLang="en-US" sz="1200" b="1" dirty="0">
                <a:latin typeface="標楷體" panose="03000509000000000000" pitchFamily="65" charset="-120"/>
                <a:ea typeface="標楷體" panose="03000509000000000000" pitchFamily="65" charset="-120"/>
              </a:rPr>
              <a:t>長期照護需求推估及服務供給現況」報告</a:t>
            </a:r>
          </a:p>
        </p:txBody>
      </p:sp>
      <p:graphicFrame>
        <p:nvGraphicFramePr>
          <p:cNvPr id="8" name="圖表 7"/>
          <p:cNvGraphicFramePr>
            <a:graphicFrameLocks/>
          </p:cNvGraphicFramePr>
          <p:nvPr>
            <p:extLst>
              <p:ext uri="{D42A27DB-BD31-4B8C-83A1-F6EECF244321}">
                <p14:modId xmlns:p14="http://schemas.microsoft.com/office/powerpoint/2010/main" val="2122780316"/>
              </p:ext>
            </p:extLst>
          </p:nvPr>
        </p:nvGraphicFramePr>
        <p:xfrm>
          <a:off x="251520" y="2204864"/>
          <a:ext cx="8640960" cy="43259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623103442"/>
              </p:ext>
            </p:extLst>
          </p:nvPr>
        </p:nvGraphicFramePr>
        <p:xfrm>
          <a:off x="242662" y="836712"/>
          <a:ext cx="8712967" cy="1469948"/>
        </p:xfrm>
        <a:graphic>
          <a:graphicData uri="http://schemas.openxmlformats.org/drawingml/2006/table">
            <a:tbl>
              <a:tblPr>
                <a:tableStyleId>{93296810-A885-4BE3-A3E7-6D5BEEA58F35}</a:tableStyleId>
              </a:tblPr>
              <a:tblGrid>
                <a:gridCol w="1234337"/>
                <a:gridCol w="1234337"/>
                <a:gridCol w="1306945"/>
                <a:gridCol w="1228937"/>
                <a:gridCol w="1224136"/>
                <a:gridCol w="1224136"/>
                <a:gridCol w="1260139"/>
              </a:tblGrid>
              <a:tr h="465512">
                <a:tc>
                  <a:txBody>
                    <a:bodyPr/>
                    <a:lstStyle/>
                    <a:p>
                      <a:pPr algn="r" fontAlgn="ctr"/>
                      <a:r>
                        <a:rPr lang="zh-TW" altLang="en-US" sz="1600" b="1" u="none" strike="noStrike" dirty="0" smtClean="0">
                          <a:effectLst/>
                          <a:latin typeface="標楷體" panose="03000509000000000000" pitchFamily="65" charset="-120"/>
                          <a:ea typeface="標楷體" panose="03000509000000000000" pitchFamily="65" charset="-120"/>
                        </a:rPr>
                        <a:t>年度</a:t>
                      </a:r>
                      <a:endParaRPr lang="en-US" altLang="zh-TW" sz="1600" b="1" u="none" strike="noStrike" dirty="0" smtClean="0">
                        <a:effectLst/>
                        <a:latin typeface="標楷體" panose="03000509000000000000" pitchFamily="65" charset="-120"/>
                        <a:ea typeface="標楷體" panose="03000509000000000000" pitchFamily="65" charset="-120"/>
                      </a:endParaRPr>
                    </a:p>
                    <a:p>
                      <a:pPr algn="l" fontAlgn="ctr"/>
                      <a:r>
                        <a:rPr lang="zh-TW" altLang="en-US" sz="1600" b="1" i="0" u="none" strike="noStrike" dirty="0" smtClean="0">
                          <a:solidFill>
                            <a:srgbClr val="000000"/>
                          </a:solidFill>
                          <a:effectLst/>
                          <a:latin typeface="標楷體" panose="03000509000000000000" pitchFamily="65" charset="-120"/>
                          <a:ea typeface="標楷體" panose="03000509000000000000" pitchFamily="65" charset="-120"/>
                        </a:rPr>
                        <a:t>類別</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2011</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2016</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2021</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2026</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2031</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2036</a:t>
                      </a:r>
                      <a:r>
                        <a:rPr lang="zh-TW" altLang="en-US" sz="1600" b="1" u="none" strike="noStrike" dirty="0" smtClean="0">
                          <a:effectLst/>
                          <a:latin typeface="標楷體" panose="03000509000000000000" pitchFamily="65" charset="-120"/>
                          <a:ea typeface="標楷體" panose="03000509000000000000" pitchFamily="65" charset="-120"/>
                        </a:rPr>
                        <a:t>年</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508">
                <a:tc>
                  <a:txBody>
                    <a:bodyPr/>
                    <a:lstStyle/>
                    <a:p>
                      <a:pPr algn="ctr" fontAlgn="ctr"/>
                      <a:r>
                        <a:rPr lang="zh-TW" altLang="en-US" sz="1600" b="1" u="none" strike="noStrike" dirty="0">
                          <a:effectLst/>
                          <a:latin typeface="標楷體" panose="03000509000000000000" pitchFamily="65" charset="-120"/>
                          <a:ea typeface="標楷體" panose="03000509000000000000" pitchFamily="65" charset="-120"/>
                        </a:rPr>
                        <a:t>總人數</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448,528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542,271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641,342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578,541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900,494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1,078,821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r>
              <a:tr h="339632">
                <a:tc>
                  <a:txBody>
                    <a:bodyPr/>
                    <a:lstStyle/>
                    <a:p>
                      <a:pPr algn="ctr" fontAlgn="ctr"/>
                      <a:r>
                        <a:rPr lang="zh-TW" altLang="en-US" sz="1600" b="1" u="none" strike="noStrike" dirty="0">
                          <a:effectLst/>
                          <a:latin typeface="標楷體" panose="03000509000000000000" pitchFamily="65" charset="-120"/>
                          <a:ea typeface="標楷體" panose="03000509000000000000" pitchFamily="65" charset="-120"/>
                        </a:rPr>
                        <a:t>男</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190,454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219,188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245,975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278,584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318,847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367,903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17508">
                <a:tc>
                  <a:txBody>
                    <a:bodyPr/>
                    <a:lstStyle/>
                    <a:p>
                      <a:pPr algn="ctr" fontAlgn="ctr"/>
                      <a:r>
                        <a:rPr lang="zh-TW" altLang="en-US" sz="1600" b="1" u="none" strike="noStrike" dirty="0">
                          <a:effectLst/>
                          <a:latin typeface="標楷體" panose="03000509000000000000" pitchFamily="65" charset="-120"/>
                          <a:ea typeface="標楷體" panose="03000509000000000000" pitchFamily="65" charset="-120"/>
                        </a:rPr>
                        <a:t>女</a:t>
                      </a:r>
                      <a:endParaRPr lang="zh-TW" altLang="en-US"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258,074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323,084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395,367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479,957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581,647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zh-TW" sz="1600" b="1" u="none" strike="noStrike" dirty="0" smtClean="0">
                          <a:effectLst/>
                          <a:latin typeface="標楷體" panose="03000509000000000000" pitchFamily="65" charset="-120"/>
                          <a:ea typeface="標楷體" panose="03000509000000000000" pitchFamily="65" charset="-120"/>
                        </a:rPr>
                        <a:t>710,918 </a:t>
                      </a:r>
                      <a:endParaRPr lang="en-US" altLang="zh-TW" sz="16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r>
            </a:tbl>
          </a:graphicData>
        </a:graphic>
      </p:graphicFrame>
      <p:cxnSp>
        <p:nvCxnSpPr>
          <p:cNvPr id="10" name="直線接點 9"/>
          <p:cNvCxnSpPr/>
          <p:nvPr/>
        </p:nvCxnSpPr>
        <p:spPr>
          <a:xfrm>
            <a:off x="255779" y="824744"/>
            <a:ext cx="1224136" cy="504056"/>
          </a:xfrm>
          <a:prstGeom prst="line">
            <a:avLst/>
          </a:prstGeom>
        </p:spPr>
        <p:style>
          <a:lnRef idx="1">
            <a:schemeClr val="dk1"/>
          </a:lnRef>
          <a:fillRef idx="0">
            <a:schemeClr val="dk1"/>
          </a:fillRef>
          <a:effectRef idx="0">
            <a:schemeClr val="dk1"/>
          </a:effectRef>
          <a:fontRef idx="minor">
            <a:schemeClr val="tx1"/>
          </a:fontRef>
        </p:style>
      </p:cxnSp>
      <p:sp>
        <p:nvSpPr>
          <p:cNvPr id="3" name="矩形 2"/>
          <p:cNvSpPr/>
          <p:nvPr/>
        </p:nvSpPr>
        <p:spPr>
          <a:xfrm>
            <a:off x="7668344" y="817239"/>
            <a:ext cx="1224136" cy="14596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699792" y="836712"/>
            <a:ext cx="1296144" cy="14596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投影片編號版面配置區 6"/>
          <p:cNvSpPr>
            <a:spLocks noGrp="1"/>
          </p:cNvSpPr>
          <p:nvPr>
            <p:ph type="sldNum" sz="quarter" idx="12"/>
          </p:nvPr>
        </p:nvSpPr>
        <p:spPr/>
        <p:txBody>
          <a:bodyPr/>
          <a:lstStyle/>
          <a:p>
            <a:fld id="{30F70A2C-B7C0-4BBF-A84E-E45FDF75278A}" type="slidenum">
              <a:rPr lang="zh-TW" altLang="en-US" smtClean="0"/>
              <a:t>5</a:t>
            </a:fld>
            <a:endParaRPr lang="zh-TW" altLang="en-US"/>
          </a:p>
        </p:txBody>
      </p:sp>
    </p:spTree>
    <p:extLst>
      <p:ext uri="{BB962C8B-B14F-4D97-AF65-F5344CB8AC3E}">
        <p14:creationId xmlns:p14="http://schemas.microsoft.com/office/powerpoint/2010/main" val="3996467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634082"/>
          </a:xfrm>
        </p:spPr>
        <p:txBody>
          <a:bodyPr>
            <a:noAutofit/>
          </a:bodyPr>
          <a:lstStyle/>
          <a:p>
            <a:r>
              <a:rPr lang="zh-TW" altLang="en-US" sz="4800" b="1" dirty="0">
                <a:solidFill>
                  <a:srgbClr val="0000FF"/>
                </a:solidFill>
                <a:effectLst/>
                <a:latin typeface="標楷體" panose="03000509000000000000" pitchFamily="65" charset="-120"/>
                <a:ea typeface="標楷體" panose="03000509000000000000" pitchFamily="65" charset="-120"/>
                <a:cs typeface="+mj-cs"/>
              </a:rPr>
              <a:t>失能者照顧需求</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869408294"/>
              </p:ext>
            </p:extLst>
          </p:nvPr>
        </p:nvGraphicFramePr>
        <p:xfrm>
          <a:off x="287523" y="1556792"/>
          <a:ext cx="8532950" cy="4392495"/>
        </p:xfrm>
        <a:graphic>
          <a:graphicData uri="http://schemas.openxmlformats.org/drawingml/2006/table">
            <a:tbl>
              <a:tblPr>
                <a:tableStyleId>{93296810-A885-4BE3-A3E7-6D5BEEA58F35}</a:tableStyleId>
              </a:tblPr>
              <a:tblGrid>
                <a:gridCol w="1276358"/>
                <a:gridCol w="1276358"/>
                <a:gridCol w="1405427"/>
                <a:gridCol w="1405427"/>
                <a:gridCol w="1577520"/>
                <a:gridCol w="1591860"/>
              </a:tblGrid>
              <a:tr h="488055">
                <a:tc gridSpan="6">
                  <a:txBody>
                    <a:bodyPr/>
                    <a:lstStyle/>
                    <a:p>
                      <a:pPr algn="ctr" fontAlgn="ctr"/>
                      <a:r>
                        <a:rPr lang="en-US" altLang="zh-TW" sz="1800" b="1" u="none" strike="noStrike" dirty="0">
                          <a:effectLst/>
                          <a:latin typeface="標楷體" panose="03000509000000000000" pitchFamily="65" charset="-120"/>
                          <a:ea typeface="標楷體" panose="03000509000000000000" pitchFamily="65" charset="-120"/>
                        </a:rPr>
                        <a:t>5</a:t>
                      </a:r>
                      <a:r>
                        <a:rPr lang="zh-TW" altLang="en-US" sz="1800" b="1" u="none" strike="noStrike" dirty="0">
                          <a:effectLst/>
                          <a:latin typeface="標楷體" panose="03000509000000000000" pitchFamily="65" charset="-120"/>
                          <a:ea typeface="標楷體" panose="03000509000000000000" pitchFamily="65" charset="-120"/>
                        </a:rPr>
                        <a:t>歲以上失能人數推算</a:t>
                      </a:r>
                      <a:endParaRPr lang="zh-TW" altLang="en-US" sz="18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8055">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總計</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標楷體" panose="03000509000000000000" pitchFamily="65" charset="-120"/>
                          <a:ea typeface="標楷體" panose="03000509000000000000" pitchFamily="65" charset="-120"/>
                        </a:rPr>
                        <a:t>ADLs0-30</a:t>
                      </a:r>
                      <a:endParaRPr 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ADLs31-50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標楷體" panose="03000509000000000000" pitchFamily="65" charset="-120"/>
                          <a:ea typeface="標楷體" panose="03000509000000000000" pitchFamily="65" charset="-120"/>
                        </a:rPr>
                        <a:t>ADLs51-70</a:t>
                      </a:r>
                      <a:endParaRPr 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認知功能障礙</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僅</a:t>
                      </a:r>
                      <a:r>
                        <a:rPr lang="en-US" sz="1800" u="none" strike="noStrike">
                          <a:effectLst/>
                          <a:latin typeface="標楷體" panose="03000509000000000000" pitchFamily="65" charset="-120"/>
                          <a:ea typeface="標楷體" panose="03000509000000000000" pitchFamily="65" charset="-120"/>
                        </a:rPr>
                        <a:t>IADLs</a:t>
                      </a:r>
                      <a:r>
                        <a:rPr lang="zh-TW" altLang="en-US" sz="1800" u="none" strike="noStrike">
                          <a:effectLst/>
                          <a:latin typeface="標楷體" panose="03000509000000000000" pitchFamily="65" charset="-120"/>
                          <a:ea typeface="標楷體" panose="03000509000000000000" pitchFamily="65" charset="-120"/>
                        </a:rPr>
                        <a:t>障礙</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55">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    </a:t>
                      </a:r>
                      <a:r>
                        <a:rPr lang="en-US" altLang="zh-TW" sz="1800" u="none" strike="noStrike" dirty="0">
                          <a:effectLst/>
                          <a:latin typeface="標楷體" panose="03000509000000000000" pitchFamily="65" charset="-120"/>
                          <a:ea typeface="標楷體" panose="03000509000000000000" pitchFamily="65" charset="-120"/>
                        </a:rPr>
                        <a:t>735,016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202,091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78,846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108,125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186,404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159,550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55">
                <a:tc gridSpan="6">
                  <a:txBody>
                    <a:bodyPr/>
                    <a:lstStyle/>
                    <a:p>
                      <a:pPr algn="ctr" fontAlgn="ctr"/>
                      <a:r>
                        <a:rPr lang="en-US" altLang="zh-TW" sz="1800" b="1" u="none" strike="noStrike" dirty="0">
                          <a:effectLst/>
                          <a:latin typeface="標楷體" panose="03000509000000000000" pitchFamily="65" charset="-120"/>
                          <a:ea typeface="標楷體" panose="03000509000000000000" pitchFamily="65" charset="-120"/>
                        </a:rPr>
                        <a:t>50</a:t>
                      </a:r>
                      <a:r>
                        <a:rPr lang="zh-TW" altLang="en-US" sz="1800" b="1" u="none" strike="noStrike" dirty="0">
                          <a:effectLst/>
                          <a:latin typeface="標楷體" panose="03000509000000000000" pitchFamily="65" charset="-120"/>
                          <a:ea typeface="標楷體" panose="03000509000000000000" pitchFamily="65" charset="-120"/>
                        </a:rPr>
                        <a:t>歲以上失能人數推算</a:t>
                      </a:r>
                      <a:endParaRPr lang="zh-TW" altLang="en-US" sz="18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8055">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總計</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標楷體" panose="03000509000000000000" pitchFamily="65" charset="-120"/>
                          <a:ea typeface="標楷體" panose="03000509000000000000" pitchFamily="65" charset="-120"/>
                        </a:rPr>
                        <a:t>ADLs0-30</a:t>
                      </a:r>
                      <a:endParaRPr 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ADLs31-50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ADLs51-70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認知功能障礙</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僅</a:t>
                      </a:r>
                      <a:r>
                        <a:rPr lang="en-US" sz="1800" u="none" strike="noStrike" dirty="0">
                          <a:effectLst/>
                          <a:latin typeface="標楷體" panose="03000509000000000000" pitchFamily="65" charset="-120"/>
                          <a:ea typeface="標楷體" panose="03000509000000000000" pitchFamily="65" charset="-120"/>
                        </a:rPr>
                        <a:t>IADLs</a:t>
                      </a:r>
                      <a:r>
                        <a:rPr lang="zh-TW" altLang="en-US" sz="1800" u="none" strike="noStrike" dirty="0">
                          <a:effectLst/>
                          <a:latin typeface="標楷體" panose="03000509000000000000" pitchFamily="65" charset="-120"/>
                          <a:ea typeface="標楷體" panose="03000509000000000000" pitchFamily="65" charset="-120"/>
                        </a:rPr>
                        <a:t>障礙</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55">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    </a:t>
                      </a:r>
                      <a:r>
                        <a:rPr lang="en-US" altLang="zh-TW" sz="1800" u="none" strike="noStrike">
                          <a:effectLst/>
                          <a:latin typeface="標楷體" panose="03000509000000000000" pitchFamily="65" charset="-120"/>
                          <a:ea typeface="標楷體" panose="03000509000000000000" pitchFamily="65" charset="-120"/>
                        </a:rPr>
                        <a:t>580,822 </a:t>
                      </a:r>
                      <a:endParaRPr lang="en-US" altLang="zh-TW"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172,448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65,538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88,423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129,732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124,680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55">
                <a:tc gridSpan="6">
                  <a:txBody>
                    <a:bodyPr/>
                    <a:lstStyle/>
                    <a:p>
                      <a:pPr algn="ctr" fontAlgn="ctr"/>
                      <a:r>
                        <a:rPr lang="en-US" altLang="zh-TW" sz="1800" b="1" u="none" strike="noStrike" dirty="0">
                          <a:effectLst/>
                          <a:latin typeface="標楷體" panose="03000509000000000000" pitchFamily="65" charset="-120"/>
                          <a:ea typeface="標楷體" panose="03000509000000000000" pitchFamily="65" charset="-120"/>
                        </a:rPr>
                        <a:t>65</a:t>
                      </a:r>
                      <a:r>
                        <a:rPr lang="zh-TW" altLang="en-US" sz="1800" b="1" u="none" strike="noStrike" dirty="0">
                          <a:effectLst/>
                          <a:latin typeface="標楷體" panose="03000509000000000000" pitchFamily="65" charset="-120"/>
                          <a:ea typeface="標楷體" panose="03000509000000000000" pitchFamily="65" charset="-120"/>
                        </a:rPr>
                        <a:t>歲以上失能人數推算</a:t>
                      </a:r>
                      <a:endParaRPr lang="zh-TW" altLang="en-US" sz="1800" b="1"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88055">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總計</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ADLs0-30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ADLs31-50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標楷體" panose="03000509000000000000" pitchFamily="65" charset="-120"/>
                          <a:ea typeface="標楷體" panose="03000509000000000000" pitchFamily="65" charset="-120"/>
                        </a:rPr>
                        <a:t>ADLs51-70</a:t>
                      </a:r>
                      <a:endParaRPr 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a:effectLst/>
                          <a:latin typeface="標楷體" panose="03000509000000000000" pitchFamily="65" charset="-120"/>
                          <a:ea typeface="標楷體" panose="03000509000000000000" pitchFamily="65" charset="-120"/>
                        </a:rPr>
                        <a:t>認知功能障礙</a:t>
                      </a:r>
                      <a:endParaRPr lang="zh-TW" altLang="en-US" sz="1800" b="0" i="0" u="none" strike="noStrike">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僅</a:t>
                      </a:r>
                      <a:r>
                        <a:rPr lang="en-US" sz="1800" u="none" strike="noStrike" dirty="0">
                          <a:effectLst/>
                          <a:latin typeface="標楷體" panose="03000509000000000000" pitchFamily="65" charset="-120"/>
                          <a:ea typeface="標楷體" panose="03000509000000000000" pitchFamily="65" charset="-120"/>
                        </a:rPr>
                        <a:t>IADLs</a:t>
                      </a:r>
                      <a:r>
                        <a:rPr lang="zh-TW" altLang="en-US" sz="1800" u="none" strike="noStrike" dirty="0">
                          <a:effectLst/>
                          <a:latin typeface="標楷體" panose="03000509000000000000" pitchFamily="65" charset="-120"/>
                          <a:ea typeface="標楷體" panose="03000509000000000000" pitchFamily="65" charset="-120"/>
                        </a:rPr>
                        <a:t>障礙</a:t>
                      </a:r>
                      <a:endParaRPr lang="zh-TW" altLang="en-US"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8055">
                <a:tc>
                  <a:txBody>
                    <a:bodyPr/>
                    <a:lstStyle/>
                    <a:p>
                      <a:pPr algn="ctr" fontAlgn="ctr"/>
                      <a:r>
                        <a:rPr lang="zh-TW" altLang="en-US" sz="1800" u="none" strike="noStrike" dirty="0">
                          <a:effectLst/>
                          <a:latin typeface="標楷體" panose="03000509000000000000" pitchFamily="65" charset="-120"/>
                          <a:ea typeface="標楷體" panose="03000509000000000000" pitchFamily="65" charset="-120"/>
                        </a:rPr>
                        <a:t>    </a:t>
                      </a:r>
                      <a:r>
                        <a:rPr lang="en-US" altLang="zh-TW" sz="1800" u="none" strike="noStrike" dirty="0">
                          <a:effectLst/>
                          <a:latin typeface="標楷體" panose="03000509000000000000" pitchFamily="65" charset="-120"/>
                          <a:ea typeface="標楷體" panose="03000509000000000000" pitchFamily="65" charset="-120"/>
                        </a:rPr>
                        <a:t>463,884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145,741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54,599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71,364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95,078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1800" u="none" strike="noStrike" dirty="0" smtClean="0">
                          <a:effectLst/>
                          <a:latin typeface="標楷體" panose="03000509000000000000" pitchFamily="65" charset="-120"/>
                          <a:ea typeface="標楷體" panose="03000509000000000000" pitchFamily="65" charset="-120"/>
                        </a:rPr>
                        <a:t>97,102 </a:t>
                      </a:r>
                      <a:endParaRPr lang="en-US" altLang="zh-TW" sz="1800" b="0" i="0" u="none" strike="noStrike" dirty="0">
                        <a:solidFill>
                          <a:srgbClr val="000000"/>
                        </a:solidFill>
                        <a:effectLst/>
                        <a:latin typeface="標楷體" panose="03000509000000000000" pitchFamily="65" charset="-120"/>
                        <a:ea typeface="標楷體" panose="03000509000000000000" pitchFamily="65" charset="-12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標題 1"/>
          <p:cNvSpPr txBox="1">
            <a:spLocks/>
          </p:cNvSpPr>
          <p:nvPr/>
        </p:nvSpPr>
        <p:spPr>
          <a:xfrm>
            <a:off x="671725" y="6338328"/>
            <a:ext cx="8229600" cy="317041"/>
          </a:xfrm>
          <a:prstGeom prst="rect">
            <a:avLst/>
          </a:prstGeom>
        </p:spPr>
        <p:txBody>
          <a:bodyPr vert="horz" lIns="91440" tIns="45720" rIns="91440" bIns="45720" rtlCol="0" anchor="ct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TW" altLang="en-US" sz="1600" dirty="0" smtClean="0">
                <a:latin typeface="標楷體" panose="03000509000000000000" pitchFamily="65" charset="-120"/>
                <a:ea typeface="標楷體" panose="03000509000000000000" pitchFamily="65" charset="-120"/>
              </a:rPr>
              <a:t>資料來源</a:t>
            </a:r>
            <a:r>
              <a:rPr lang="en-US" altLang="zh-TW" sz="1600" dirty="0" smtClean="0">
                <a:latin typeface="標楷體" panose="03000509000000000000" pitchFamily="65" charset="-120"/>
                <a:ea typeface="標楷體" panose="03000509000000000000" pitchFamily="65" charset="-120"/>
              </a:rPr>
              <a:t>:</a:t>
            </a:r>
            <a:r>
              <a:rPr lang="zh-TW" altLang="en-US" sz="1600" dirty="0" smtClean="0">
                <a:latin typeface="標楷體" panose="03000509000000000000" pitchFamily="65" charset="-120"/>
                <a:ea typeface="標楷體" panose="03000509000000000000" pitchFamily="65" charset="-120"/>
              </a:rPr>
              <a:t>國民長期照護需求調查之</a:t>
            </a:r>
            <a:r>
              <a:rPr lang="en-US" altLang="zh-TW" sz="1600" dirty="0" smtClean="0">
                <a:latin typeface="標楷體" panose="03000509000000000000" pitchFamily="65" charset="-120"/>
                <a:ea typeface="標楷體" panose="03000509000000000000" pitchFamily="65" charset="-120"/>
              </a:rPr>
              <a:t>2012-2060</a:t>
            </a:r>
            <a:r>
              <a:rPr lang="zh-TW" altLang="en-US" sz="1600" dirty="0" smtClean="0">
                <a:latin typeface="標楷體" panose="03000509000000000000" pitchFamily="65" charset="-120"/>
                <a:ea typeface="標楷體" panose="03000509000000000000" pitchFamily="65" charset="-120"/>
              </a:rPr>
              <a:t>年台灣人口推估</a:t>
            </a:r>
            <a:endParaRPr lang="zh-TW" altLang="en-US" sz="16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30F70A2C-B7C0-4BBF-A84E-E45FDF75278A}" type="slidenum">
              <a:rPr lang="zh-TW" altLang="en-US" smtClean="0"/>
              <a:t>6</a:t>
            </a:fld>
            <a:endParaRPr lang="zh-TW" altLang="en-US"/>
          </a:p>
        </p:txBody>
      </p:sp>
    </p:spTree>
    <p:extLst>
      <p:ext uri="{BB962C8B-B14F-4D97-AF65-F5344CB8AC3E}">
        <p14:creationId xmlns:p14="http://schemas.microsoft.com/office/powerpoint/2010/main" val="3599797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5800" y="17309"/>
            <a:ext cx="7772400" cy="905271"/>
          </a:xfrm>
        </p:spPr>
        <p:txBody>
          <a:bodyPr/>
          <a:lstStyle/>
          <a:p>
            <a:r>
              <a:rPr lang="zh-TW" altLang="en-US" b="1" dirty="0" smtClean="0">
                <a:solidFill>
                  <a:srgbClr val="0000FF"/>
                </a:solidFill>
                <a:effectLst/>
                <a:latin typeface="標楷體" panose="03000509000000000000" pitchFamily="65" charset="-120"/>
                <a:ea typeface="標楷體" panose="03000509000000000000" pitchFamily="65" charset="-120"/>
              </a:rPr>
              <a:t>居家醫療</a:t>
            </a:r>
            <a:r>
              <a:rPr lang="en-US" altLang="zh-TW" b="1" dirty="0" smtClean="0">
                <a:solidFill>
                  <a:srgbClr val="0000FF"/>
                </a:solidFill>
                <a:effectLst/>
                <a:latin typeface="標楷體" panose="03000509000000000000" pitchFamily="65" charset="-120"/>
                <a:ea typeface="標楷體" panose="03000509000000000000" pitchFamily="65" charset="-120"/>
              </a:rPr>
              <a:t>~</a:t>
            </a:r>
            <a:r>
              <a:rPr lang="zh-TW" altLang="zh-TW" b="1" dirty="0" smtClean="0">
                <a:solidFill>
                  <a:srgbClr val="0000FF"/>
                </a:solidFill>
                <a:effectLst/>
                <a:latin typeface="標楷體" panose="03000509000000000000" pitchFamily="65" charset="-120"/>
                <a:ea typeface="標楷體" panose="03000509000000000000" pitchFamily="65" charset="-120"/>
              </a:rPr>
              <a:t>目的</a:t>
            </a:r>
            <a:endParaRPr lang="zh-TW" altLang="en-US" b="1" dirty="0">
              <a:solidFill>
                <a:srgbClr val="0000FF"/>
              </a:solidFill>
              <a:effectLst/>
              <a:latin typeface="標楷體" panose="03000509000000000000" pitchFamily="65" charset="-120"/>
              <a:ea typeface="標楷體" panose="03000509000000000000" pitchFamily="65" charset="-120"/>
            </a:endParaRPr>
          </a:p>
        </p:txBody>
      </p:sp>
      <p:graphicFrame>
        <p:nvGraphicFramePr>
          <p:cNvPr id="5" name="資料庫圖表 4"/>
          <p:cNvGraphicFramePr/>
          <p:nvPr>
            <p:extLst>
              <p:ext uri="{D42A27DB-BD31-4B8C-83A1-F6EECF244321}">
                <p14:modId xmlns:p14="http://schemas.microsoft.com/office/powerpoint/2010/main" val="1384443280"/>
              </p:ext>
            </p:extLst>
          </p:nvPr>
        </p:nvGraphicFramePr>
        <p:xfrm>
          <a:off x="395536" y="1268760"/>
          <a:ext cx="8568952"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1609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標題 4"/>
          <p:cNvSpPr txBox="1">
            <a:spLocks/>
          </p:cNvSpPr>
          <p:nvPr/>
        </p:nvSpPr>
        <p:spPr bwMode="auto">
          <a:xfrm>
            <a:off x="148417" y="2744564"/>
            <a:ext cx="8816071"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rtl="0" eaLnBrk="0" fontAlgn="base" hangingPunct="0">
              <a:spcBef>
                <a:spcPct val="20000"/>
              </a:spcBef>
              <a:spcAft>
                <a:spcPct val="0"/>
              </a:spcAft>
              <a:buFont typeface="Arial" pitchFamily="34" charset="0"/>
              <a:buNone/>
              <a:defRPr sz="3200" kern="1200">
                <a:solidFill>
                  <a:srgbClr val="000099"/>
                </a:solidFill>
                <a:latin typeface="微軟正黑體" panose="020B0604030504040204" pitchFamily="34" charset="-120"/>
                <a:ea typeface="微軟正黑體" panose="020B0604030504040204" pitchFamily="34" charset="-120"/>
                <a:cs typeface="+mn-cs"/>
              </a:defRPr>
            </a:lvl1pPr>
            <a:lvl2pPr marL="457200" indent="0" algn="ctr" rtl="0" eaLnBrk="0" fontAlgn="base" hangingPunct="0">
              <a:spcBef>
                <a:spcPct val="20000"/>
              </a:spcBef>
              <a:spcAft>
                <a:spcPct val="0"/>
              </a:spcAft>
              <a:buFont typeface="Arial" pitchFamily="34"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lnSpc>
                <a:spcPts val="5200"/>
              </a:lnSpc>
              <a:defRPr/>
            </a:pPr>
            <a:endParaRPr kumimoji="0" lang="zh-TW" altLang="en-US" sz="6000" b="1" dirty="0" smtClean="0">
              <a:solidFill>
                <a:srgbClr val="0000FF"/>
              </a:solidFill>
              <a:latin typeface="+mj-ea"/>
              <a:ea typeface="+mj-ea"/>
            </a:endParaRPr>
          </a:p>
        </p:txBody>
      </p:sp>
      <p:sp>
        <p:nvSpPr>
          <p:cNvPr id="5" name="AutoShape 4" descr="“中興院區”的图片搜索结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6" descr="“中興院區”的图片搜索结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8" descr="“中興院區”的图片搜索结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grpSp>
        <p:nvGrpSpPr>
          <p:cNvPr id="2" name="群組 1"/>
          <p:cNvGrpSpPr/>
          <p:nvPr/>
        </p:nvGrpSpPr>
        <p:grpSpPr>
          <a:xfrm>
            <a:off x="0" y="2414498"/>
            <a:ext cx="9144000" cy="2166630"/>
            <a:chOff x="0" y="2414498"/>
            <a:chExt cx="9144000" cy="2166630"/>
          </a:xfrm>
        </p:grpSpPr>
        <p:sp>
          <p:nvSpPr>
            <p:cNvPr id="9" name="圓角矩形 8"/>
            <p:cNvSpPr/>
            <p:nvPr/>
          </p:nvSpPr>
          <p:spPr>
            <a:xfrm>
              <a:off x="0" y="2414498"/>
              <a:ext cx="9144000" cy="2166629"/>
            </a:xfrm>
            <a:prstGeom prst="roundRect">
              <a:avLst/>
            </a:prstGeom>
            <a:solidFill>
              <a:srgbClr val="CCCCFF"/>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FFFFFF"/>
                </a:solidFill>
                <a:effectLst/>
                <a:uLnTx/>
                <a:uFillTx/>
                <a:latin typeface="標楷體" panose="03000509000000000000" pitchFamily="65" charset="-120"/>
                <a:ea typeface="標楷體" panose="03000509000000000000" pitchFamily="65" charset="-120"/>
                <a:cs typeface="+mn-cs"/>
              </a:endParaRPr>
            </a:p>
          </p:txBody>
        </p:sp>
        <p:sp>
          <p:nvSpPr>
            <p:cNvPr id="10" name="標題 1"/>
            <p:cNvSpPr txBox="1">
              <a:spLocks/>
            </p:cNvSpPr>
            <p:nvPr/>
          </p:nvSpPr>
          <p:spPr bwMode="auto">
            <a:xfrm>
              <a:off x="2132372" y="3141663"/>
              <a:ext cx="661609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defRPr/>
              </a:pPr>
              <a:r>
                <a:rPr lang="zh-TW" altLang="en-US" sz="5400" b="1" kern="0" dirty="0">
                  <a:solidFill>
                    <a:srgbClr val="0000FF"/>
                  </a:solidFill>
                  <a:latin typeface="標楷體" panose="03000509000000000000" pitchFamily="65" charset="-120"/>
                  <a:ea typeface="標楷體" panose="03000509000000000000" pitchFamily="65" charset="-120"/>
                  <a:cs typeface="Arial" pitchFamily="34" charset="0"/>
                </a:rPr>
                <a:t>什麼是</a:t>
              </a:r>
              <a:r>
                <a:rPr lang="zh-TW" altLang="en-US" sz="5400" b="1" kern="0" dirty="0" smtClean="0">
                  <a:solidFill>
                    <a:srgbClr val="0000FF"/>
                  </a:solidFill>
                  <a:latin typeface="標楷體" panose="03000509000000000000" pitchFamily="65" charset="-120"/>
                  <a:ea typeface="標楷體" panose="03000509000000000000" pitchFamily="65" charset="-120"/>
                  <a:cs typeface="Arial" pitchFamily="34" charset="0"/>
                </a:rPr>
                <a:t>居家醫療</a:t>
              </a:r>
              <a:r>
                <a:rPr lang="en-US" altLang="zh-TW" sz="5400" b="1" kern="0" dirty="0" smtClean="0">
                  <a:solidFill>
                    <a:srgbClr val="0000FF"/>
                  </a:solidFill>
                  <a:latin typeface="標楷體" panose="03000509000000000000" pitchFamily="65" charset="-120"/>
                  <a:ea typeface="標楷體" panose="03000509000000000000" pitchFamily="65" charset="-120"/>
                  <a:cs typeface="Arial" pitchFamily="34" charset="0"/>
                </a:rPr>
                <a:t>??</a:t>
              </a:r>
            </a:p>
          </p:txBody>
        </p:sp>
        <p:pic>
          <p:nvPicPr>
            <p:cNvPr id="11" name="Picture 6" descr="高清艳丽郁金香图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00" y="2414498"/>
              <a:ext cx="2277608" cy="21666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4157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ãå¬è»ãçåçæå°çµ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447" y="1373594"/>
            <a:ext cx="938744" cy="938744"/>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a:xfrm>
            <a:off x="685800" y="2299"/>
            <a:ext cx="7772400" cy="1050438"/>
          </a:xfrm>
        </p:spPr>
        <p:txBody>
          <a:bodyPr anchor="ctr"/>
          <a:lstStyle/>
          <a:p>
            <a:r>
              <a:rPr lang="zh-TW" altLang="en-US" b="1" dirty="0">
                <a:solidFill>
                  <a:srgbClr val="0000FF"/>
                </a:solidFill>
                <a:effectLst/>
                <a:latin typeface="標楷體" panose="03000509000000000000" pitchFamily="65" charset="-120"/>
                <a:ea typeface="標楷體" panose="03000509000000000000" pitchFamily="65" charset="-120"/>
              </a:rPr>
              <a:t>失能者外出就醫困難重重</a:t>
            </a:r>
          </a:p>
        </p:txBody>
      </p:sp>
      <p:pic>
        <p:nvPicPr>
          <p:cNvPr id="1028" name="Picture 4" descr="ãé«é¢ãçåçæå°çµæ"/>
          <p:cNvPicPr>
            <a:picLocks noChangeAspect="1" noChangeArrowheads="1"/>
          </p:cNvPicPr>
          <p:nvPr/>
        </p:nvPicPr>
        <p:blipFill rotWithShape="1">
          <a:blip r:embed="rId3">
            <a:extLst>
              <a:ext uri="{28A0092B-C50C-407E-A947-70E740481C1C}">
                <a14:useLocalDpi xmlns:a14="http://schemas.microsoft.com/office/drawing/2010/main" val="0"/>
              </a:ext>
            </a:extLst>
          </a:blip>
          <a:srcRect l="5850" t="14704" r="5811" b="18173"/>
          <a:stretch/>
        </p:blipFill>
        <p:spPr bwMode="auto">
          <a:xfrm>
            <a:off x="155574" y="1815549"/>
            <a:ext cx="2503627" cy="197415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ãå®¶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AutoShape 8" descr="ãå®¶ãçåçæå°çµæ"/>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6" name="AutoShape 12" descr="ãå®¶ãçåçæå°çµæ"/>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7" name="AutoShape 14" descr="ãå®¶ãçåçæå°çµæ"/>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8" name="AutoShape 16" descr="ãå®¶ãçåçæå°çµæ"/>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44" name="Picture 20" descr="ç¸éåç"/>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944" y="1373594"/>
            <a:ext cx="2315434" cy="2416105"/>
          </a:xfrm>
          <a:prstGeom prst="rect">
            <a:avLst/>
          </a:prstGeom>
          <a:noFill/>
          <a:extLst>
            <a:ext uri="{909E8E84-426E-40DD-AFC4-6F175D3DCCD1}">
              <a14:hiddenFill xmlns:a14="http://schemas.microsoft.com/office/drawing/2010/main">
                <a:solidFill>
                  <a:srgbClr val="FFFFFF"/>
                </a:solidFill>
              </a14:hiddenFill>
            </a:ext>
          </a:extLst>
        </p:spPr>
      </p:pic>
      <p:sp>
        <p:nvSpPr>
          <p:cNvPr id="3" name="向右箭號 2"/>
          <p:cNvSpPr/>
          <p:nvPr/>
        </p:nvSpPr>
        <p:spPr>
          <a:xfrm rot="10800000">
            <a:off x="2659202" y="2262161"/>
            <a:ext cx="4289061" cy="1527537"/>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p>
        </p:txBody>
      </p:sp>
      <p:sp>
        <p:nvSpPr>
          <p:cNvPr id="10" name="文字方塊 9"/>
          <p:cNvSpPr txBox="1"/>
          <p:nvPr/>
        </p:nvSpPr>
        <p:spPr>
          <a:xfrm>
            <a:off x="3203848" y="2772217"/>
            <a:ext cx="3677816" cy="584775"/>
          </a:xfrm>
          <a:prstGeom prst="rect">
            <a:avLst/>
          </a:prstGeom>
          <a:noFill/>
        </p:spPr>
        <p:txBody>
          <a:bodyPr wrap="square" rtlCol="0">
            <a:spAutoFit/>
          </a:bodyPr>
          <a:lstStyle/>
          <a:p>
            <a:pPr algn="ctr"/>
            <a:r>
              <a:rPr lang="zh-TW" altLang="en-US" sz="3200" b="1" dirty="0" smtClean="0">
                <a:latin typeface="+mj-ea"/>
                <a:ea typeface="+mj-ea"/>
              </a:rPr>
              <a:t>門診、急診、住院</a:t>
            </a:r>
            <a:endParaRPr lang="zh-TW" altLang="en-US" sz="3200" b="1" dirty="0">
              <a:latin typeface="+mj-ea"/>
              <a:ea typeface="+mj-ea"/>
            </a:endParaRPr>
          </a:p>
        </p:txBody>
      </p:sp>
      <p:sp>
        <p:nvSpPr>
          <p:cNvPr id="11" name="弧形箭號 (上彎) 10"/>
          <p:cNvSpPr/>
          <p:nvPr/>
        </p:nvSpPr>
        <p:spPr>
          <a:xfrm>
            <a:off x="1601924" y="4077072"/>
            <a:ext cx="5994412" cy="2520280"/>
          </a:xfrm>
          <a:prstGeom prst="curvedUpArrow">
            <a:avLst/>
          </a:prstGeom>
          <a:solidFill>
            <a:srgbClr val="660066"/>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zh-TW" altLang="en-US">
              <a:solidFill>
                <a:schemeClr val="tx1"/>
              </a:solidFill>
            </a:endParaRPr>
          </a:p>
        </p:txBody>
      </p:sp>
      <p:sp>
        <p:nvSpPr>
          <p:cNvPr id="13" name="文字方塊 12"/>
          <p:cNvSpPr txBox="1"/>
          <p:nvPr/>
        </p:nvSpPr>
        <p:spPr>
          <a:xfrm>
            <a:off x="3081895" y="4509120"/>
            <a:ext cx="2952328" cy="1477328"/>
          </a:xfrm>
          <a:prstGeom prst="rect">
            <a:avLst/>
          </a:prstGeom>
          <a:noFill/>
        </p:spPr>
        <p:txBody>
          <a:bodyPr wrap="square" rtlCol="0">
            <a:spAutoFit/>
          </a:bodyPr>
          <a:lstStyle/>
          <a:p>
            <a:pPr marL="285750" indent="-285750">
              <a:buFont typeface="Arial" panose="020B0604020202020204" pitchFamily="34" charset="0"/>
              <a:buChar char="•"/>
            </a:pPr>
            <a:r>
              <a:rPr lang="zh-TW" altLang="en-US" b="1" dirty="0">
                <a:latin typeface="+mj-ea"/>
                <a:ea typeface="+mj-ea"/>
              </a:rPr>
              <a:t>沒電梯的老舊</a:t>
            </a:r>
            <a:r>
              <a:rPr lang="zh-TW" altLang="en-US" b="1" dirty="0" smtClean="0">
                <a:latin typeface="+mj-ea"/>
                <a:ea typeface="+mj-ea"/>
              </a:rPr>
              <a:t>公寓</a:t>
            </a:r>
            <a:endParaRPr lang="en-US" altLang="zh-TW" b="1" dirty="0" smtClean="0">
              <a:latin typeface="+mj-ea"/>
              <a:ea typeface="+mj-ea"/>
            </a:endParaRPr>
          </a:p>
          <a:p>
            <a:pPr marL="285750" indent="-285750">
              <a:buFont typeface="Arial" panose="020B0604020202020204" pitchFamily="34" charset="0"/>
              <a:buChar char="•"/>
            </a:pPr>
            <a:r>
              <a:rPr lang="zh-TW" altLang="en-US" b="1" dirty="0" smtClean="0">
                <a:latin typeface="+mj-ea"/>
                <a:ea typeface="+mj-ea"/>
              </a:rPr>
              <a:t>舟車勞頓</a:t>
            </a:r>
            <a:endParaRPr lang="en-US" altLang="zh-TW" b="1" dirty="0" smtClean="0">
              <a:latin typeface="+mj-ea"/>
              <a:ea typeface="+mj-ea"/>
            </a:endParaRPr>
          </a:p>
          <a:p>
            <a:pPr marL="285750" indent="-285750">
              <a:buFont typeface="Arial" panose="020B0604020202020204" pitchFamily="34" charset="0"/>
              <a:buChar char="•"/>
            </a:pPr>
            <a:r>
              <a:rPr lang="zh-TW" altLang="en-US" b="1" dirty="0" smtClean="0">
                <a:latin typeface="+mj-ea"/>
                <a:ea typeface="+mj-ea"/>
              </a:rPr>
              <a:t>醫院中等待就醫</a:t>
            </a:r>
            <a:endParaRPr lang="en-US" altLang="zh-TW" b="1" dirty="0">
              <a:latin typeface="+mj-ea"/>
              <a:ea typeface="+mj-ea"/>
            </a:endParaRPr>
          </a:p>
          <a:p>
            <a:pPr marL="285750" indent="-285750">
              <a:buFont typeface="Arial" panose="020B0604020202020204" pitchFamily="34" charset="0"/>
              <a:buChar char="•"/>
            </a:pPr>
            <a:r>
              <a:rPr lang="zh-TW" altLang="en-US" b="1" dirty="0" smtClean="0">
                <a:latin typeface="+mj-ea"/>
                <a:ea typeface="+mj-ea"/>
              </a:rPr>
              <a:t>家屬</a:t>
            </a:r>
            <a:r>
              <a:rPr lang="zh-TW" altLang="en-US" b="1" dirty="0">
                <a:latin typeface="+mj-ea"/>
                <a:ea typeface="+mj-ea"/>
              </a:rPr>
              <a:t>代替拿</a:t>
            </a:r>
            <a:r>
              <a:rPr lang="zh-TW" altLang="en-US" b="1" dirty="0" smtClean="0">
                <a:latin typeface="+mj-ea"/>
                <a:ea typeface="+mj-ea"/>
              </a:rPr>
              <a:t>藥</a:t>
            </a:r>
            <a:endParaRPr lang="en-US" altLang="zh-TW" b="1" dirty="0">
              <a:latin typeface="+mj-ea"/>
              <a:ea typeface="+mj-ea"/>
            </a:endParaRPr>
          </a:p>
          <a:p>
            <a:pPr marL="285750" indent="-285750">
              <a:buFont typeface="Arial" panose="020B0604020202020204" pitchFamily="34" charset="0"/>
              <a:buChar char="•"/>
            </a:pPr>
            <a:r>
              <a:rPr lang="zh-TW" altLang="en-US" b="1" dirty="0" smtClean="0">
                <a:latin typeface="+mj-ea"/>
                <a:ea typeface="+mj-ea"/>
              </a:rPr>
              <a:t>照護品質</a:t>
            </a:r>
            <a:r>
              <a:rPr lang="en-US" altLang="zh-TW" b="1" dirty="0" smtClean="0">
                <a:latin typeface="+mj-ea"/>
                <a:ea typeface="+mj-ea"/>
              </a:rPr>
              <a:t>?</a:t>
            </a:r>
            <a:endParaRPr lang="zh-TW" altLang="en-US" b="1" dirty="0">
              <a:latin typeface="+mj-ea"/>
              <a:ea typeface="+mj-ea"/>
            </a:endParaRPr>
          </a:p>
        </p:txBody>
      </p:sp>
      <p:sp>
        <p:nvSpPr>
          <p:cNvPr id="14" name="文字方塊 13"/>
          <p:cNvSpPr txBox="1"/>
          <p:nvPr/>
        </p:nvSpPr>
        <p:spPr>
          <a:xfrm>
            <a:off x="6516216" y="5975761"/>
            <a:ext cx="2538176" cy="369332"/>
          </a:xfrm>
          <a:prstGeom prst="rect">
            <a:avLst/>
          </a:prstGeom>
          <a:noFill/>
        </p:spPr>
        <p:txBody>
          <a:bodyPr wrap="square" rtlCol="0">
            <a:spAutoFit/>
          </a:bodyPr>
          <a:lstStyle/>
          <a:p>
            <a:pPr algn="ctr"/>
            <a:r>
              <a:rPr lang="zh-TW" altLang="en-US" b="1" dirty="0" smtClean="0">
                <a:solidFill>
                  <a:srgbClr val="C00000"/>
                </a:solidFill>
                <a:latin typeface="+mj-ea"/>
                <a:ea typeface="+mj-ea"/>
              </a:rPr>
              <a:t>將醫療由診間帶入住宅</a:t>
            </a:r>
            <a:endParaRPr lang="zh-TW" altLang="en-US" b="1" dirty="0">
              <a:solidFill>
                <a:srgbClr val="C00000"/>
              </a:solidFill>
              <a:latin typeface="+mj-ea"/>
              <a:ea typeface="+mj-ea"/>
            </a:endParaRPr>
          </a:p>
        </p:txBody>
      </p:sp>
      <p:sp>
        <p:nvSpPr>
          <p:cNvPr id="15" name="文字方塊 14"/>
          <p:cNvSpPr txBox="1"/>
          <p:nvPr/>
        </p:nvSpPr>
        <p:spPr>
          <a:xfrm>
            <a:off x="5436096" y="2204864"/>
            <a:ext cx="1296144" cy="40011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TW" altLang="en-US" sz="2000" b="1" dirty="0" smtClean="0">
                <a:solidFill>
                  <a:schemeClr val="tx1"/>
                </a:solidFill>
                <a:latin typeface="+mj-ea"/>
                <a:ea typeface="+mj-ea"/>
              </a:rPr>
              <a:t>非失能者</a:t>
            </a:r>
            <a:endParaRPr lang="zh-TW" altLang="en-US" sz="2000" b="1" dirty="0">
              <a:solidFill>
                <a:schemeClr val="tx1"/>
              </a:solidFill>
              <a:latin typeface="+mj-ea"/>
              <a:ea typeface="+mj-ea"/>
            </a:endParaRPr>
          </a:p>
        </p:txBody>
      </p:sp>
      <p:sp>
        <p:nvSpPr>
          <p:cNvPr id="19" name="文字方塊 18"/>
          <p:cNvSpPr txBox="1"/>
          <p:nvPr/>
        </p:nvSpPr>
        <p:spPr>
          <a:xfrm>
            <a:off x="5795083" y="3716367"/>
            <a:ext cx="1296144" cy="400110"/>
          </a:xfrm>
          <a:prstGeom prst="rect">
            <a:avLst/>
          </a:prstGeom>
          <a:solidFill>
            <a:srgbClr val="FFCC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TW" altLang="en-US" sz="2000" b="1" dirty="0" smtClean="0">
                <a:solidFill>
                  <a:schemeClr val="tx1"/>
                </a:solidFill>
                <a:latin typeface="+mj-ea"/>
                <a:ea typeface="+mj-ea"/>
              </a:rPr>
              <a:t>失能者</a:t>
            </a:r>
            <a:endParaRPr lang="zh-TW" altLang="en-US" sz="2000" b="1" dirty="0">
              <a:solidFill>
                <a:schemeClr val="tx1"/>
              </a:solidFill>
              <a:latin typeface="+mj-ea"/>
              <a:ea typeface="+mj-ea"/>
            </a:endParaRPr>
          </a:p>
        </p:txBody>
      </p:sp>
      <p:pic>
        <p:nvPicPr>
          <p:cNvPr id="16" name="Picture 2" descr="ãæè­·è»ãçåçæå°çµæ"/>
          <p:cNvPicPr>
            <a:picLocks noChangeAspect="1" noChangeArrowheads="1"/>
          </p:cNvPicPr>
          <p:nvPr/>
        </p:nvPicPr>
        <p:blipFill rotWithShape="1">
          <a:blip r:embed="rId5">
            <a:extLst>
              <a:ext uri="{28A0092B-C50C-407E-A947-70E740481C1C}">
                <a14:useLocalDpi xmlns:a14="http://schemas.microsoft.com/office/drawing/2010/main" val="0"/>
              </a:ext>
            </a:extLst>
          </a:blip>
          <a:srcRect l="4261" t="23308" r="19494"/>
          <a:stretch/>
        </p:blipFill>
        <p:spPr bwMode="auto">
          <a:xfrm>
            <a:off x="3635897" y="3533664"/>
            <a:ext cx="1584176" cy="9034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ãè¼ªæ¤ãçåçæå°çµæ"/>
          <p:cNvPicPr>
            <a:picLocks noChangeAspect="1" noChangeArrowheads="1"/>
          </p:cNvPicPr>
          <p:nvPr/>
        </p:nvPicPr>
        <p:blipFill rotWithShape="1">
          <a:blip r:embed="rId6">
            <a:extLst>
              <a:ext uri="{28A0092B-C50C-407E-A947-70E740481C1C}">
                <a14:useLocalDpi xmlns:a14="http://schemas.microsoft.com/office/drawing/2010/main" val="0"/>
              </a:ext>
            </a:extLst>
          </a:blip>
          <a:srcRect t="-632" r="7531"/>
          <a:stretch/>
        </p:blipFill>
        <p:spPr bwMode="auto">
          <a:xfrm>
            <a:off x="4981059" y="3525436"/>
            <a:ext cx="814024" cy="891788"/>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8" descr="ãè½è»ãçåçæå°çµæ"/>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1" name="AutoShape 10" descr="ãè½è»ãçåçæå°çµæ"/>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22" name="AutoShape 12" descr="ãè½è»ãçåçæå°çµæ"/>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1040" name="Picture 16" descr="ãèµ°è·¯ãçåçæå°çµæ"/>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7490"/>
          <a:stretch/>
        </p:blipFill>
        <p:spPr bwMode="auto">
          <a:xfrm>
            <a:off x="4917206" y="1700808"/>
            <a:ext cx="605734" cy="8853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ãé«è­·äººå¡ãçåçæå°çµæ"/>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3657"/>
          <a:stretch/>
        </p:blipFill>
        <p:spPr bwMode="auto">
          <a:xfrm>
            <a:off x="238263" y="3916422"/>
            <a:ext cx="1351909" cy="161911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ãè½è»ãçåçæå°çµæ"/>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09367" y="2060217"/>
            <a:ext cx="1037236" cy="55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7614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高階主管">
  <a:themeElements>
    <a:clrScheme name="高階主管">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高階主管">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高階主管">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10062</TotalTime>
  <Words>2199</Words>
  <Application>Microsoft Office PowerPoint</Application>
  <PresentationFormat>如螢幕大小 (4:3)</PresentationFormat>
  <Paragraphs>348</Paragraphs>
  <Slides>28</Slides>
  <Notes>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28</vt:i4>
      </vt:variant>
    </vt:vector>
  </HeadingPairs>
  <TitlesOfParts>
    <vt:vector size="41" baseType="lpstr">
      <vt:lpstr>Microsoft YaHei</vt:lpstr>
      <vt:lpstr>王漢宗特黑體繁</vt:lpstr>
      <vt:lpstr>微軟正黑體</vt:lpstr>
      <vt:lpstr>新細明體</vt:lpstr>
      <vt:lpstr>標楷體</vt:lpstr>
      <vt:lpstr>Arial</vt:lpstr>
      <vt:lpstr>Calibri</vt:lpstr>
      <vt:lpstr>Century Gothic</vt:lpstr>
      <vt:lpstr>Courier New</vt:lpstr>
      <vt:lpstr>Palatino Linotype</vt:lpstr>
      <vt:lpstr>Times New Roman</vt:lpstr>
      <vt:lpstr>Wingdings</vt:lpstr>
      <vt:lpstr>高階主管</vt:lpstr>
      <vt:lpstr>PowerPoint 簡報</vt:lpstr>
      <vt:lpstr>居家醫療案例小故事 檔案來源：台北市立聯合醫院</vt:lpstr>
      <vt:lpstr>PowerPoint 簡報</vt:lpstr>
      <vt:lpstr>各國高齡人口比率推計</vt:lpstr>
      <vt:lpstr>台灣失能人口推估</vt:lpstr>
      <vt:lpstr>失能者照顧需求</vt:lpstr>
      <vt:lpstr>居家醫療~目的</vt:lpstr>
      <vt:lpstr>PowerPoint 簡報</vt:lpstr>
      <vt:lpstr>失能者外出就醫困難重重</vt:lpstr>
      <vt:lpstr>居家醫療整合照顧計畫 </vt:lpstr>
      <vt:lpstr>居家醫療整合-讓長者就地善終 </vt:lpstr>
      <vt:lpstr>PowerPoint 簡報</vt:lpstr>
      <vt:lpstr> </vt:lpstr>
      <vt:lpstr>PowerPoint 簡報</vt:lpstr>
      <vt:lpstr>居家醫療整合收案及照護流程</vt:lpstr>
      <vt:lpstr>PowerPoint 簡報</vt:lpstr>
      <vt:lpstr>居家醫療整合照護個案管理</vt:lpstr>
      <vt:lpstr>PowerPoint 簡報</vt:lpstr>
      <vt:lpstr>居家醫療整合照護支付標準</vt:lpstr>
      <vt:lpstr>各類醫事人員每月訪視次上限</vt:lpstr>
      <vt:lpstr>PowerPoint 簡報</vt:lpstr>
      <vt:lpstr>  陽光學堂  開課囉!</vt:lpstr>
      <vt:lpstr>學堂環境設置</vt:lpstr>
      <vt:lpstr>服務模式</vt:lpstr>
      <vt:lpstr>服務項目</vt:lpstr>
      <vt:lpstr>上肢 1台  軀幹 2台  下肢 3台</vt:lpstr>
      <vt:lpstr>期望藉由運動方式讓長者可以強化肌力、增加平衡感，進而達到預防跌倒與肌少的困擾</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護理長的十四把刷子- 第12章行銷管理</dc:title>
  <dc:creator>翟詠晴(護理長)</dc:creator>
  <cp:lastModifiedBy>user</cp:lastModifiedBy>
  <cp:revision>474</cp:revision>
  <cp:lastPrinted>2016-10-20T16:17:03Z</cp:lastPrinted>
  <dcterms:created xsi:type="dcterms:W3CDTF">2015-07-27T13:42:02Z</dcterms:created>
  <dcterms:modified xsi:type="dcterms:W3CDTF">2018-11-30T03:02:23Z</dcterms:modified>
</cp:coreProperties>
</file>